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1186" r:id="rId2"/>
    <p:sldId id="1136" r:id="rId3"/>
    <p:sldId id="1221" r:id="rId4"/>
    <p:sldId id="1236" r:id="rId5"/>
    <p:sldId id="1240" r:id="rId6"/>
    <p:sldId id="1237" r:id="rId7"/>
    <p:sldId id="1238" r:id="rId8"/>
    <p:sldId id="1239" r:id="rId9"/>
    <p:sldId id="1222" r:id="rId10"/>
    <p:sldId id="1231" r:id="rId11"/>
    <p:sldId id="1232" r:id="rId12"/>
    <p:sldId id="1233" r:id="rId13"/>
    <p:sldId id="1234" r:id="rId14"/>
    <p:sldId id="1220" r:id="rId15"/>
    <p:sldId id="1223" r:id="rId16"/>
    <p:sldId id="1225" r:id="rId17"/>
    <p:sldId id="1224" r:id="rId18"/>
    <p:sldId id="1226" r:id="rId19"/>
    <p:sldId id="1219" r:id="rId20"/>
    <p:sldId id="1227" r:id="rId21"/>
    <p:sldId id="1230" r:id="rId22"/>
    <p:sldId id="1228" r:id="rId23"/>
    <p:sldId id="1229" r:id="rId24"/>
    <p:sldId id="1187" r:id="rId25"/>
    <p:sldId id="1213" r:id="rId26"/>
    <p:sldId id="1214" r:id="rId27"/>
    <p:sldId id="1215" r:id="rId28"/>
    <p:sldId id="1216" r:id="rId29"/>
    <p:sldId id="1217" r:id="rId30"/>
    <p:sldId id="1218" r:id="rId31"/>
    <p:sldId id="1147" r:id="rId32"/>
    <p:sldId id="263"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2D4E99"/>
    <a:srgbClr val="0A88D3"/>
    <a:srgbClr val="FFFFFF"/>
    <a:srgbClr val="5574AB"/>
    <a:srgbClr val="EDF3F6"/>
    <a:srgbClr val="2F5597"/>
    <a:srgbClr val="244FA0"/>
    <a:srgbClr val="019DE6"/>
    <a:srgbClr val="AC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609"/>
  </p:normalViewPr>
  <p:slideViewPr>
    <p:cSldViewPr snapToGrid="0" showGuides="1">
      <p:cViewPr varScale="1">
        <p:scale>
          <a:sx n="147" d="100"/>
          <a:sy n="147" d="100"/>
        </p:scale>
        <p:origin x="856" y="192"/>
      </p:cViewPr>
      <p:guideLst>
        <p:guide orient="horz" pos="482"/>
        <p:guide pos="32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5" d="100"/>
          <a:sy n="65" d="100"/>
        </p:scale>
        <p:origin x="1819"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7283C93-14E7-49CB-8C89-FBF4B48DE3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97D9FF0-0E26-434C-B5DC-4766B618CA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6FAA3C-C0E0-4D4B-9CC4-15295DFEF53B}" type="datetimeFigureOut">
              <a:rPr lang="zh-CN" altLang="en-US" smtClean="0"/>
              <a:t>2025/4/13</a:t>
            </a:fld>
            <a:endParaRPr lang="zh-CN" altLang="en-US"/>
          </a:p>
        </p:txBody>
      </p:sp>
      <p:sp>
        <p:nvSpPr>
          <p:cNvPr id="4" name="页脚占位符 3">
            <a:extLst>
              <a:ext uri="{FF2B5EF4-FFF2-40B4-BE49-F238E27FC236}">
                <a16:creationId xmlns:a16="http://schemas.microsoft.com/office/drawing/2014/main" id="{AF719A4B-2804-4E1E-B625-99D3DABBEF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FE765A-43BA-4AC8-9A23-7A45CAFDCC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44E9A4-CAE6-4656-A415-5E6DB8BAA996}" type="slidenum">
              <a:rPr lang="zh-CN" altLang="en-US" smtClean="0"/>
              <a:t>‹#›</a:t>
            </a:fld>
            <a:endParaRPr lang="zh-CN" altLang="en-US"/>
          </a:p>
        </p:txBody>
      </p:sp>
    </p:spTree>
    <p:extLst>
      <p:ext uri="{BB962C8B-B14F-4D97-AF65-F5344CB8AC3E}">
        <p14:creationId xmlns:p14="http://schemas.microsoft.com/office/powerpoint/2010/main" val="196959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166E-1E00-4D2A-ACBE-1715A7DDC64E}" type="datetimeFigureOut">
              <a:rPr lang="zh-CN" altLang="en-US" smtClean="0"/>
              <a:t>2025/4/13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805DD-1C5A-44BE-B861-D8F817A8137D}" type="slidenum">
              <a:rPr lang="zh-CN" altLang="en-US" smtClean="0"/>
              <a:t>‹#›</a:t>
            </a:fld>
            <a:endParaRPr lang="zh-CN" altLang="en-US"/>
          </a:p>
        </p:txBody>
      </p:sp>
    </p:spTree>
    <p:extLst>
      <p:ext uri="{BB962C8B-B14F-4D97-AF65-F5344CB8AC3E}">
        <p14:creationId xmlns:p14="http://schemas.microsoft.com/office/powerpoint/2010/main" val="389972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a:t>
            </a:fld>
            <a:endParaRPr lang="zh-CN" altLang="en-US"/>
          </a:p>
        </p:txBody>
      </p:sp>
    </p:spTree>
    <p:extLst>
      <p:ext uri="{BB962C8B-B14F-4D97-AF65-F5344CB8AC3E}">
        <p14:creationId xmlns:p14="http://schemas.microsoft.com/office/powerpoint/2010/main" val="199755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B9C08-7AC0-DE97-4F10-B2A5607E4C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E1102B-367B-442F-DA85-B59855ACE6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F4C0F6-526A-B604-90BD-0EA4B97E8EF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89800C5-9F62-FC73-1DAB-3E1725EF8C08}"/>
              </a:ext>
            </a:extLst>
          </p:cNvPr>
          <p:cNvSpPr>
            <a:spLocks noGrp="1"/>
          </p:cNvSpPr>
          <p:nvPr>
            <p:ph type="sldNum" sz="quarter" idx="5"/>
          </p:nvPr>
        </p:nvSpPr>
        <p:spPr/>
        <p:txBody>
          <a:bodyPr/>
          <a:lstStyle/>
          <a:p>
            <a:fld id="{0F4805DD-1C5A-44BE-B861-D8F817A8137D}" type="slidenum">
              <a:rPr lang="zh-CN" altLang="en-US" smtClean="0"/>
              <a:t>10</a:t>
            </a:fld>
            <a:endParaRPr lang="zh-CN" altLang="en-US"/>
          </a:p>
        </p:txBody>
      </p:sp>
    </p:spTree>
    <p:extLst>
      <p:ext uri="{BB962C8B-B14F-4D97-AF65-F5344CB8AC3E}">
        <p14:creationId xmlns:p14="http://schemas.microsoft.com/office/powerpoint/2010/main" val="4079314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38EB7-4B5A-5520-9B96-A9CFB58C8E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BE1210-81A3-CFBA-7D0F-85F4B60F068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E6D07D-9C17-325B-6DCE-7BE641953EB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4BA308E-0853-0062-38CE-17228F078F00}"/>
              </a:ext>
            </a:extLst>
          </p:cNvPr>
          <p:cNvSpPr>
            <a:spLocks noGrp="1"/>
          </p:cNvSpPr>
          <p:nvPr>
            <p:ph type="sldNum" sz="quarter" idx="5"/>
          </p:nvPr>
        </p:nvSpPr>
        <p:spPr/>
        <p:txBody>
          <a:bodyPr/>
          <a:lstStyle/>
          <a:p>
            <a:fld id="{0F4805DD-1C5A-44BE-B861-D8F817A8137D}" type="slidenum">
              <a:rPr lang="zh-CN" altLang="en-US" smtClean="0"/>
              <a:t>11</a:t>
            </a:fld>
            <a:endParaRPr lang="zh-CN" altLang="en-US"/>
          </a:p>
        </p:txBody>
      </p:sp>
    </p:spTree>
    <p:extLst>
      <p:ext uri="{BB962C8B-B14F-4D97-AF65-F5344CB8AC3E}">
        <p14:creationId xmlns:p14="http://schemas.microsoft.com/office/powerpoint/2010/main" val="353066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EF070-3902-BF6C-4D1D-F9777BC007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D0417E-E62F-45CB-A7C2-B0BD3BD467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2DB643-1891-D836-D0DF-12E52F7E0E8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E943843-8C8B-E7C2-A665-DC172A6C831A}"/>
              </a:ext>
            </a:extLst>
          </p:cNvPr>
          <p:cNvSpPr>
            <a:spLocks noGrp="1"/>
          </p:cNvSpPr>
          <p:nvPr>
            <p:ph type="sldNum" sz="quarter" idx="5"/>
          </p:nvPr>
        </p:nvSpPr>
        <p:spPr/>
        <p:txBody>
          <a:bodyPr/>
          <a:lstStyle/>
          <a:p>
            <a:fld id="{0F4805DD-1C5A-44BE-B861-D8F817A8137D}" type="slidenum">
              <a:rPr lang="zh-CN" altLang="en-US" smtClean="0"/>
              <a:t>12</a:t>
            </a:fld>
            <a:endParaRPr lang="zh-CN" altLang="en-US"/>
          </a:p>
        </p:txBody>
      </p:sp>
    </p:spTree>
    <p:extLst>
      <p:ext uri="{BB962C8B-B14F-4D97-AF65-F5344CB8AC3E}">
        <p14:creationId xmlns:p14="http://schemas.microsoft.com/office/powerpoint/2010/main" val="1419505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D934-8099-E317-0111-4163BDD1C12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A59924-0A8B-5750-A8EF-AF56827288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474B9C-323B-9B05-634C-479B4AFD080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764E11D-8D06-85BA-A280-D45F322592BD}"/>
              </a:ext>
            </a:extLst>
          </p:cNvPr>
          <p:cNvSpPr>
            <a:spLocks noGrp="1"/>
          </p:cNvSpPr>
          <p:nvPr>
            <p:ph type="sldNum" sz="quarter" idx="5"/>
          </p:nvPr>
        </p:nvSpPr>
        <p:spPr/>
        <p:txBody>
          <a:bodyPr/>
          <a:lstStyle/>
          <a:p>
            <a:fld id="{0F4805DD-1C5A-44BE-B861-D8F817A8137D}" type="slidenum">
              <a:rPr lang="zh-CN" altLang="en-US" smtClean="0"/>
              <a:t>13</a:t>
            </a:fld>
            <a:endParaRPr lang="zh-CN" altLang="en-US"/>
          </a:p>
        </p:txBody>
      </p:sp>
    </p:spTree>
    <p:extLst>
      <p:ext uri="{BB962C8B-B14F-4D97-AF65-F5344CB8AC3E}">
        <p14:creationId xmlns:p14="http://schemas.microsoft.com/office/powerpoint/2010/main" val="676807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1D533-B085-46AD-45C6-F3DF4DD704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71E8CD-4DB4-61DC-BCA0-0D1B4AC1AE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D06DF5-51DE-EB43-997A-DCD9D36186F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DD8115A-DB6B-E843-545B-5FF66C7825AF}"/>
              </a:ext>
            </a:extLst>
          </p:cNvPr>
          <p:cNvSpPr>
            <a:spLocks noGrp="1"/>
          </p:cNvSpPr>
          <p:nvPr>
            <p:ph type="sldNum" sz="quarter" idx="5"/>
          </p:nvPr>
        </p:nvSpPr>
        <p:spPr/>
        <p:txBody>
          <a:bodyPr/>
          <a:lstStyle/>
          <a:p>
            <a:fld id="{0F4805DD-1C5A-44BE-B861-D8F817A8137D}" type="slidenum">
              <a:rPr lang="zh-CN" altLang="en-US" smtClean="0"/>
              <a:t>14</a:t>
            </a:fld>
            <a:endParaRPr lang="zh-CN" altLang="en-US"/>
          </a:p>
        </p:txBody>
      </p:sp>
    </p:spTree>
    <p:extLst>
      <p:ext uri="{BB962C8B-B14F-4D97-AF65-F5344CB8AC3E}">
        <p14:creationId xmlns:p14="http://schemas.microsoft.com/office/powerpoint/2010/main" val="30665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00652-E148-4ADC-A440-831E18432B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CF359E-4703-2B22-A1B5-67E18C7EA9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228CDA-9B58-1318-D7F8-9D981F46B25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EB8444A-4012-7BE2-8777-EBD3C9516001}"/>
              </a:ext>
            </a:extLst>
          </p:cNvPr>
          <p:cNvSpPr>
            <a:spLocks noGrp="1"/>
          </p:cNvSpPr>
          <p:nvPr>
            <p:ph type="sldNum" sz="quarter" idx="5"/>
          </p:nvPr>
        </p:nvSpPr>
        <p:spPr/>
        <p:txBody>
          <a:bodyPr/>
          <a:lstStyle/>
          <a:p>
            <a:fld id="{0F4805DD-1C5A-44BE-B861-D8F817A8137D}" type="slidenum">
              <a:rPr lang="zh-CN" altLang="en-US" smtClean="0"/>
              <a:t>15</a:t>
            </a:fld>
            <a:endParaRPr lang="zh-CN" altLang="en-US"/>
          </a:p>
        </p:txBody>
      </p:sp>
    </p:spTree>
    <p:extLst>
      <p:ext uri="{BB962C8B-B14F-4D97-AF65-F5344CB8AC3E}">
        <p14:creationId xmlns:p14="http://schemas.microsoft.com/office/powerpoint/2010/main" val="283894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3E1DB-79FF-7812-82AD-5FF7D84273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DFBD25-CAC5-93A7-AFAF-7F957D4886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7C9B7A-BFE8-6043-D4E8-2C99754AADA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49980C6-248A-27A1-AB58-6721AE477654}"/>
              </a:ext>
            </a:extLst>
          </p:cNvPr>
          <p:cNvSpPr>
            <a:spLocks noGrp="1"/>
          </p:cNvSpPr>
          <p:nvPr>
            <p:ph type="sldNum" sz="quarter" idx="5"/>
          </p:nvPr>
        </p:nvSpPr>
        <p:spPr/>
        <p:txBody>
          <a:bodyPr/>
          <a:lstStyle/>
          <a:p>
            <a:fld id="{0F4805DD-1C5A-44BE-B861-D8F817A8137D}" type="slidenum">
              <a:rPr lang="zh-CN" altLang="en-US" smtClean="0"/>
              <a:t>16</a:t>
            </a:fld>
            <a:endParaRPr lang="zh-CN" altLang="en-US"/>
          </a:p>
        </p:txBody>
      </p:sp>
    </p:spTree>
    <p:extLst>
      <p:ext uri="{BB962C8B-B14F-4D97-AF65-F5344CB8AC3E}">
        <p14:creationId xmlns:p14="http://schemas.microsoft.com/office/powerpoint/2010/main" val="315179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E7290-A0E8-5220-3B9E-D6E7B5E73D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D2392AD-4657-9932-5ECE-3E1840B538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3C9D9F-6F03-4A1F-72A4-F2A742AD412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B191955-31E9-41DA-28F5-42B3811A8045}"/>
              </a:ext>
            </a:extLst>
          </p:cNvPr>
          <p:cNvSpPr>
            <a:spLocks noGrp="1"/>
          </p:cNvSpPr>
          <p:nvPr>
            <p:ph type="sldNum" sz="quarter" idx="5"/>
          </p:nvPr>
        </p:nvSpPr>
        <p:spPr/>
        <p:txBody>
          <a:bodyPr/>
          <a:lstStyle/>
          <a:p>
            <a:fld id="{0F4805DD-1C5A-44BE-B861-D8F817A8137D}" type="slidenum">
              <a:rPr lang="zh-CN" altLang="en-US" smtClean="0"/>
              <a:t>17</a:t>
            </a:fld>
            <a:endParaRPr lang="zh-CN" altLang="en-US"/>
          </a:p>
        </p:txBody>
      </p:sp>
    </p:spTree>
    <p:extLst>
      <p:ext uri="{BB962C8B-B14F-4D97-AF65-F5344CB8AC3E}">
        <p14:creationId xmlns:p14="http://schemas.microsoft.com/office/powerpoint/2010/main" val="4241434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97AF2-37A5-2114-368C-2F4A53DCA8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C4C9A0-B06C-9317-5DFF-EA4A31646B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2E6EED-6E65-0049-A20E-6FCD77BE58F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5324540-F308-AA95-B5EA-EAC8DCFA710B}"/>
              </a:ext>
            </a:extLst>
          </p:cNvPr>
          <p:cNvSpPr>
            <a:spLocks noGrp="1"/>
          </p:cNvSpPr>
          <p:nvPr>
            <p:ph type="sldNum" sz="quarter" idx="5"/>
          </p:nvPr>
        </p:nvSpPr>
        <p:spPr/>
        <p:txBody>
          <a:bodyPr/>
          <a:lstStyle/>
          <a:p>
            <a:fld id="{0F4805DD-1C5A-44BE-B861-D8F817A8137D}" type="slidenum">
              <a:rPr lang="zh-CN" altLang="en-US" smtClean="0"/>
              <a:t>18</a:t>
            </a:fld>
            <a:endParaRPr lang="zh-CN" altLang="en-US"/>
          </a:p>
        </p:txBody>
      </p:sp>
    </p:spTree>
    <p:extLst>
      <p:ext uri="{BB962C8B-B14F-4D97-AF65-F5344CB8AC3E}">
        <p14:creationId xmlns:p14="http://schemas.microsoft.com/office/powerpoint/2010/main" val="1942005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96207-8B28-85B1-50D2-C4C6A2BAFE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36980F-CA9A-1FA1-0494-894D902BE2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3A1A25-37EE-9F56-0799-FE221C88D2C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2A99988-06EC-8B26-890F-D0210B4B8425}"/>
              </a:ext>
            </a:extLst>
          </p:cNvPr>
          <p:cNvSpPr>
            <a:spLocks noGrp="1"/>
          </p:cNvSpPr>
          <p:nvPr>
            <p:ph type="sldNum" sz="quarter" idx="5"/>
          </p:nvPr>
        </p:nvSpPr>
        <p:spPr/>
        <p:txBody>
          <a:bodyPr/>
          <a:lstStyle/>
          <a:p>
            <a:fld id="{0F4805DD-1C5A-44BE-B861-D8F817A8137D}" type="slidenum">
              <a:rPr lang="zh-CN" altLang="en-US" smtClean="0"/>
              <a:t>19</a:t>
            </a:fld>
            <a:endParaRPr lang="zh-CN" altLang="en-US"/>
          </a:p>
        </p:txBody>
      </p:sp>
    </p:spTree>
    <p:extLst>
      <p:ext uri="{BB962C8B-B14F-4D97-AF65-F5344CB8AC3E}">
        <p14:creationId xmlns:p14="http://schemas.microsoft.com/office/powerpoint/2010/main" val="310045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a:t>
            </a:fld>
            <a:endParaRPr lang="zh-CN" altLang="en-US"/>
          </a:p>
        </p:txBody>
      </p:sp>
    </p:spTree>
    <p:extLst>
      <p:ext uri="{BB962C8B-B14F-4D97-AF65-F5344CB8AC3E}">
        <p14:creationId xmlns:p14="http://schemas.microsoft.com/office/powerpoint/2010/main" val="3252162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0AF4E-C6B8-6515-522C-69BA3F1D09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553A13-AA8B-3BF8-0314-ED7A3342C6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4F2D25-172E-2A9A-08CB-95383560DCC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217639A-54C3-ABAF-0BF2-04611989E2E4}"/>
              </a:ext>
            </a:extLst>
          </p:cNvPr>
          <p:cNvSpPr>
            <a:spLocks noGrp="1"/>
          </p:cNvSpPr>
          <p:nvPr>
            <p:ph type="sldNum" sz="quarter" idx="5"/>
          </p:nvPr>
        </p:nvSpPr>
        <p:spPr/>
        <p:txBody>
          <a:bodyPr/>
          <a:lstStyle/>
          <a:p>
            <a:fld id="{0F4805DD-1C5A-44BE-B861-D8F817A8137D}" type="slidenum">
              <a:rPr lang="zh-CN" altLang="en-US" smtClean="0"/>
              <a:t>20</a:t>
            </a:fld>
            <a:endParaRPr lang="zh-CN" altLang="en-US"/>
          </a:p>
        </p:txBody>
      </p:sp>
    </p:spTree>
    <p:extLst>
      <p:ext uri="{BB962C8B-B14F-4D97-AF65-F5344CB8AC3E}">
        <p14:creationId xmlns:p14="http://schemas.microsoft.com/office/powerpoint/2010/main" val="1571479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1A389-96C4-EDC9-542F-8C4C2EA503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8F111E-C419-E051-F765-32D14C2F75B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A722D3-E0F4-5C41-AD7D-CA1D999C57D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CDBD77E-36EE-A6EB-7A3B-DE1394DE1F10}"/>
              </a:ext>
            </a:extLst>
          </p:cNvPr>
          <p:cNvSpPr>
            <a:spLocks noGrp="1"/>
          </p:cNvSpPr>
          <p:nvPr>
            <p:ph type="sldNum" sz="quarter" idx="5"/>
          </p:nvPr>
        </p:nvSpPr>
        <p:spPr/>
        <p:txBody>
          <a:bodyPr/>
          <a:lstStyle/>
          <a:p>
            <a:fld id="{0F4805DD-1C5A-44BE-B861-D8F817A8137D}" type="slidenum">
              <a:rPr lang="zh-CN" altLang="en-US" smtClean="0"/>
              <a:t>21</a:t>
            </a:fld>
            <a:endParaRPr lang="zh-CN" altLang="en-US"/>
          </a:p>
        </p:txBody>
      </p:sp>
    </p:spTree>
    <p:extLst>
      <p:ext uri="{BB962C8B-B14F-4D97-AF65-F5344CB8AC3E}">
        <p14:creationId xmlns:p14="http://schemas.microsoft.com/office/powerpoint/2010/main" val="537239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4376-A867-DF69-5F2F-BE8C44A5A5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E1F911-CFF2-3087-BC79-7B4AA87A98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AC84CA-A21A-5E32-1FF6-8DC5CDBD19F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589EB0F-C08C-70CC-22AE-037DD3990A4F}"/>
              </a:ext>
            </a:extLst>
          </p:cNvPr>
          <p:cNvSpPr>
            <a:spLocks noGrp="1"/>
          </p:cNvSpPr>
          <p:nvPr>
            <p:ph type="sldNum" sz="quarter" idx="5"/>
          </p:nvPr>
        </p:nvSpPr>
        <p:spPr/>
        <p:txBody>
          <a:bodyPr/>
          <a:lstStyle/>
          <a:p>
            <a:fld id="{0F4805DD-1C5A-44BE-B861-D8F817A8137D}" type="slidenum">
              <a:rPr lang="zh-CN" altLang="en-US" smtClean="0"/>
              <a:t>22</a:t>
            </a:fld>
            <a:endParaRPr lang="zh-CN" altLang="en-US"/>
          </a:p>
        </p:txBody>
      </p:sp>
    </p:spTree>
    <p:extLst>
      <p:ext uri="{BB962C8B-B14F-4D97-AF65-F5344CB8AC3E}">
        <p14:creationId xmlns:p14="http://schemas.microsoft.com/office/powerpoint/2010/main" val="1901042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E5AC0-817F-1645-F0A9-2862242C40F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5FB251-B091-19A4-B4DE-EF9EF31951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998E6D-7070-692A-229D-EE456059C07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84649F9-5836-D48B-F0E0-7E109156327F}"/>
              </a:ext>
            </a:extLst>
          </p:cNvPr>
          <p:cNvSpPr>
            <a:spLocks noGrp="1"/>
          </p:cNvSpPr>
          <p:nvPr>
            <p:ph type="sldNum" sz="quarter" idx="5"/>
          </p:nvPr>
        </p:nvSpPr>
        <p:spPr/>
        <p:txBody>
          <a:bodyPr/>
          <a:lstStyle/>
          <a:p>
            <a:fld id="{0F4805DD-1C5A-44BE-B861-D8F817A8137D}" type="slidenum">
              <a:rPr lang="zh-CN" altLang="en-US" smtClean="0"/>
              <a:t>23</a:t>
            </a:fld>
            <a:endParaRPr lang="zh-CN" altLang="en-US"/>
          </a:p>
        </p:txBody>
      </p:sp>
    </p:spTree>
    <p:extLst>
      <p:ext uri="{BB962C8B-B14F-4D97-AF65-F5344CB8AC3E}">
        <p14:creationId xmlns:p14="http://schemas.microsoft.com/office/powerpoint/2010/main" val="1247000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739E1-0DD4-9FC3-FBA6-B1C6920658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2702AC-020B-6533-14CF-59AEDA3443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BBFB0E-1696-E981-063E-498DE7EC744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43E2E10-AAA0-F544-F54E-5304E5A73C15}"/>
              </a:ext>
            </a:extLst>
          </p:cNvPr>
          <p:cNvSpPr>
            <a:spLocks noGrp="1"/>
          </p:cNvSpPr>
          <p:nvPr>
            <p:ph type="sldNum" sz="quarter" idx="5"/>
          </p:nvPr>
        </p:nvSpPr>
        <p:spPr/>
        <p:txBody>
          <a:bodyPr/>
          <a:lstStyle/>
          <a:p>
            <a:fld id="{0F4805DD-1C5A-44BE-B861-D8F817A8137D}" type="slidenum">
              <a:rPr lang="zh-CN" altLang="en-US" smtClean="0"/>
              <a:t>24</a:t>
            </a:fld>
            <a:endParaRPr lang="zh-CN" altLang="en-US"/>
          </a:p>
        </p:txBody>
      </p:sp>
    </p:spTree>
    <p:extLst>
      <p:ext uri="{BB962C8B-B14F-4D97-AF65-F5344CB8AC3E}">
        <p14:creationId xmlns:p14="http://schemas.microsoft.com/office/powerpoint/2010/main" val="3872032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25</a:t>
            </a:fld>
            <a:endParaRPr lang="zh-CN" altLang="en-US"/>
          </a:p>
        </p:txBody>
      </p:sp>
    </p:spTree>
    <p:extLst>
      <p:ext uri="{BB962C8B-B14F-4D97-AF65-F5344CB8AC3E}">
        <p14:creationId xmlns:p14="http://schemas.microsoft.com/office/powerpoint/2010/main" val="2756001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6B7E0-E7DA-39E3-BAA8-B4C24EF82E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CAC29C-2EB9-3C05-E6DF-EA7AC0C124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E9BDB5-0E89-2B65-D35D-A3403E3C23A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60B9FE9-55FF-93E4-5EDC-86F320B9D9F3}"/>
              </a:ext>
            </a:extLst>
          </p:cNvPr>
          <p:cNvSpPr>
            <a:spLocks noGrp="1"/>
          </p:cNvSpPr>
          <p:nvPr>
            <p:ph type="sldNum" sz="quarter" idx="5"/>
          </p:nvPr>
        </p:nvSpPr>
        <p:spPr/>
        <p:txBody>
          <a:bodyPr/>
          <a:lstStyle/>
          <a:p>
            <a:fld id="{0F4805DD-1C5A-44BE-B861-D8F817A8137D}" type="slidenum">
              <a:rPr lang="zh-CN" altLang="en-US" smtClean="0"/>
              <a:t>26</a:t>
            </a:fld>
            <a:endParaRPr lang="zh-CN" altLang="en-US"/>
          </a:p>
        </p:txBody>
      </p:sp>
    </p:spTree>
    <p:extLst>
      <p:ext uri="{BB962C8B-B14F-4D97-AF65-F5344CB8AC3E}">
        <p14:creationId xmlns:p14="http://schemas.microsoft.com/office/powerpoint/2010/main" val="3429935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B90F3-C6CA-2ED1-174A-C56A945417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63373A-8F3F-48D1-E0D2-6F3D59D15D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D1BA8B-CAC1-86ED-8F59-10AE698DB39F}"/>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342D5D1-4520-FDC8-4B7E-21365444BF5F}"/>
              </a:ext>
            </a:extLst>
          </p:cNvPr>
          <p:cNvSpPr>
            <a:spLocks noGrp="1"/>
          </p:cNvSpPr>
          <p:nvPr>
            <p:ph type="sldNum" sz="quarter" idx="5"/>
          </p:nvPr>
        </p:nvSpPr>
        <p:spPr/>
        <p:txBody>
          <a:bodyPr/>
          <a:lstStyle/>
          <a:p>
            <a:fld id="{0F4805DD-1C5A-44BE-B861-D8F817A8137D}" type="slidenum">
              <a:rPr lang="zh-CN" altLang="en-US" smtClean="0"/>
              <a:t>27</a:t>
            </a:fld>
            <a:endParaRPr lang="zh-CN" altLang="en-US"/>
          </a:p>
        </p:txBody>
      </p:sp>
    </p:spTree>
    <p:extLst>
      <p:ext uri="{BB962C8B-B14F-4D97-AF65-F5344CB8AC3E}">
        <p14:creationId xmlns:p14="http://schemas.microsoft.com/office/powerpoint/2010/main" val="3275247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EE07F-0127-C542-53D8-123897C7A8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070614-2320-3FA1-C318-44AADC0213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4A988E-C64E-FD90-7722-15D1F90352B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D925128-5537-79E0-F078-BE3108F78323}"/>
              </a:ext>
            </a:extLst>
          </p:cNvPr>
          <p:cNvSpPr>
            <a:spLocks noGrp="1"/>
          </p:cNvSpPr>
          <p:nvPr>
            <p:ph type="sldNum" sz="quarter" idx="5"/>
          </p:nvPr>
        </p:nvSpPr>
        <p:spPr/>
        <p:txBody>
          <a:bodyPr/>
          <a:lstStyle/>
          <a:p>
            <a:fld id="{0F4805DD-1C5A-44BE-B861-D8F817A8137D}" type="slidenum">
              <a:rPr lang="zh-CN" altLang="en-US" smtClean="0"/>
              <a:t>28</a:t>
            </a:fld>
            <a:endParaRPr lang="zh-CN" altLang="en-US"/>
          </a:p>
        </p:txBody>
      </p:sp>
    </p:spTree>
    <p:extLst>
      <p:ext uri="{BB962C8B-B14F-4D97-AF65-F5344CB8AC3E}">
        <p14:creationId xmlns:p14="http://schemas.microsoft.com/office/powerpoint/2010/main" val="1716624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08451-14AB-ADFF-5EF1-8A0D2E8A5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9B247F-5063-E5A4-8EEB-5C311F9580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03E2B3-3509-9BBD-192B-7EEB4D38602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D7DC972-D1DC-9AB8-4C88-05943437C716}"/>
              </a:ext>
            </a:extLst>
          </p:cNvPr>
          <p:cNvSpPr>
            <a:spLocks noGrp="1"/>
          </p:cNvSpPr>
          <p:nvPr>
            <p:ph type="sldNum" sz="quarter" idx="5"/>
          </p:nvPr>
        </p:nvSpPr>
        <p:spPr/>
        <p:txBody>
          <a:bodyPr/>
          <a:lstStyle/>
          <a:p>
            <a:fld id="{0F4805DD-1C5A-44BE-B861-D8F817A8137D}" type="slidenum">
              <a:rPr lang="zh-CN" altLang="en-US" smtClean="0"/>
              <a:t>29</a:t>
            </a:fld>
            <a:endParaRPr lang="zh-CN" altLang="en-US"/>
          </a:p>
        </p:txBody>
      </p:sp>
    </p:spTree>
    <p:extLst>
      <p:ext uri="{BB962C8B-B14F-4D97-AF65-F5344CB8AC3E}">
        <p14:creationId xmlns:p14="http://schemas.microsoft.com/office/powerpoint/2010/main" val="1275209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72CCA-F16F-07E4-A78C-31584CEB38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C4AEA6-D046-2911-6C37-0AB3D7AB51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36530B-1B65-91EE-1FE6-3C41950E522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8C92238-FDEE-5297-67E2-E413342603A0}"/>
              </a:ext>
            </a:extLst>
          </p:cNvPr>
          <p:cNvSpPr>
            <a:spLocks noGrp="1"/>
          </p:cNvSpPr>
          <p:nvPr>
            <p:ph type="sldNum" sz="quarter" idx="5"/>
          </p:nvPr>
        </p:nvSpPr>
        <p:spPr/>
        <p:txBody>
          <a:bodyPr/>
          <a:lstStyle/>
          <a:p>
            <a:fld id="{0F4805DD-1C5A-44BE-B861-D8F817A8137D}" type="slidenum">
              <a:rPr lang="zh-CN" altLang="en-US" smtClean="0"/>
              <a:t>3</a:t>
            </a:fld>
            <a:endParaRPr lang="zh-CN" altLang="en-US"/>
          </a:p>
        </p:txBody>
      </p:sp>
    </p:spTree>
    <p:extLst>
      <p:ext uri="{BB962C8B-B14F-4D97-AF65-F5344CB8AC3E}">
        <p14:creationId xmlns:p14="http://schemas.microsoft.com/office/powerpoint/2010/main" val="3670302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394C7-F2D8-AAB8-879A-4293B617B6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FD06B5-3EE2-65B0-556D-F2157E4641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62474B-F6E3-A2ED-2CF5-3244DB06955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A1D1283-4305-0656-8DE1-E05C6A677BA3}"/>
              </a:ext>
            </a:extLst>
          </p:cNvPr>
          <p:cNvSpPr>
            <a:spLocks noGrp="1"/>
          </p:cNvSpPr>
          <p:nvPr>
            <p:ph type="sldNum" sz="quarter" idx="5"/>
          </p:nvPr>
        </p:nvSpPr>
        <p:spPr/>
        <p:txBody>
          <a:bodyPr/>
          <a:lstStyle/>
          <a:p>
            <a:fld id="{0F4805DD-1C5A-44BE-B861-D8F817A8137D}" type="slidenum">
              <a:rPr lang="zh-CN" altLang="en-US" smtClean="0"/>
              <a:t>30</a:t>
            </a:fld>
            <a:endParaRPr lang="zh-CN" altLang="en-US"/>
          </a:p>
        </p:txBody>
      </p:sp>
    </p:spTree>
    <p:extLst>
      <p:ext uri="{BB962C8B-B14F-4D97-AF65-F5344CB8AC3E}">
        <p14:creationId xmlns:p14="http://schemas.microsoft.com/office/powerpoint/2010/main" val="1932998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5F52441D-E318-423F-8E4B-963DE5A221E7}" type="slidenum">
              <a:rPr lang="zh-CN" altLang="en-US" smtClean="0"/>
              <a:t>32</a:t>
            </a:fld>
            <a:endParaRPr lang="zh-CN" altLang="en-US"/>
          </a:p>
        </p:txBody>
      </p:sp>
    </p:spTree>
    <p:extLst>
      <p:ext uri="{BB962C8B-B14F-4D97-AF65-F5344CB8AC3E}">
        <p14:creationId xmlns:p14="http://schemas.microsoft.com/office/powerpoint/2010/main" val="162454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75347-A118-C4D5-446D-5F02278723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0266D4-6376-083D-8CCC-DA0F7B5B59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D9338B-53F1-19E1-0A2C-6ED9A45745E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26E4971-FDEF-9101-3848-919E772F6E1F}"/>
              </a:ext>
            </a:extLst>
          </p:cNvPr>
          <p:cNvSpPr>
            <a:spLocks noGrp="1"/>
          </p:cNvSpPr>
          <p:nvPr>
            <p:ph type="sldNum" sz="quarter" idx="5"/>
          </p:nvPr>
        </p:nvSpPr>
        <p:spPr/>
        <p:txBody>
          <a:bodyPr/>
          <a:lstStyle/>
          <a:p>
            <a:fld id="{0F4805DD-1C5A-44BE-B861-D8F817A8137D}" type="slidenum">
              <a:rPr lang="zh-CN" altLang="en-US" smtClean="0"/>
              <a:t>4</a:t>
            </a:fld>
            <a:endParaRPr lang="zh-CN" altLang="en-US"/>
          </a:p>
        </p:txBody>
      </p:sp>
    </p:spTree>
    <p:extLst>
      <p:ext uri="{BB962C8B-B14F-4D97-AF65-F5344CB8AC3E}">
        <p14:creationId xmlns:p14="http://schemas.microsoft.com/office/powerpoint/2010/main" val="4094492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E5609-7B09-8AF8-F51F-59A23524B8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7AD440-0748-14DC-0C3C-34F8A58482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F72A615-4410-3C7D-71B9-B5E6776C09F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551CA465-72B3-DACA-0A78-1D11DDB7F812}"/>
              </a:ext>
            </a:extLst>
          </p:cNvPr>
          <p:cNvSpPr>
            <a:spLocks noGrp="1"/>
          </p:cNvSpPr>
          <p:nvPr>
            <p:ph type="sldNum" sz="quarter" idx="5"/>
          </p:nvPr>
        </p:nvSpPr>
        <p:spPr/>
        <p:txBody>
          <a:bodyPr/>
          <a:lstStyle/>
          <a:p>
            <a:fld id="{0F4805DD-1C5A-44BE-B861-D8F817A8137D}" type="slidenum">
              <a:rPr lang="zh-CN" altLang="en-US" smtClean="0"/>
              <a:t>5</a:t>
            </a:fld>
            <a:endParaRPr lang="zh-CN" altLang="en-US"/>
          </a:p>
        </p:txBody>
      </p:sp>
    </p:spTree>
    <p:extLst>
      <p:ext uri="{BB962C8B-B14F-4D97-AF65-F5344CB8AC3E}">
        <p14:creationId xmlns:p14="http://schemas.microsoft.com/office/powerpoint/2010/main" val="807536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FD177-E81B-F261-104F-7643E88F8C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AECFA8-6BF2-C8B4-B0F2-949F37D3A6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833985-AD50-015C-F227-46C0D9D8FE5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3EFA9D0-DFDE-61B9-D4B6-CA6C59FCC9C4}"/>
              </a:ext>
            </a:extLst>
          </p:cNvPr>
          <p:cNvSpPr>
            <a:spLocks noGrp="1"/>
          </p:cNvSpPr>
          <p:nvPr>
            <p:ph type="sldNum" sz="quarter" idx="5"/>
          </p:nvPr>
        </p:nvSpPr>
        <p:spPr/>
        <p:txBody>
          <a:bodyPr/>
          <a:lstStyle/>
          <a:p>
            <a:fld id="{0F4805DD-1C5A-44BE-B861-D8F817A8137D}" type="slidenum">
              <a:rPr lang="zh-CN" altLang="en-US" smtClean="0"/>
              <a:t>6</a:t>
            </a:fld>
            <a:endParaRPr lang="zh-CN" altLang="en-US"/>
          </a:p>
        </p:txBody>
      </p:sp>
    </p:spTree>
    <p:extLst>
      <p:ext uri="{BB962C8B-B14F-4D97-AF65-F5344CB8AC3E}">
        <p14:creationId xmlns:p14="http://schemas.microsoft.com/office/powerpoint/2010/main" val="3618494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545C3-13EC-F56F-62F7-FEE7B9482A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D9B0FB-4B73-F719-4AA5-A60487E707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FEF38C-607B-31FC-6AB5-B6331953341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0DEC8B-8DE0-C284-2C24-45846B81F604}"/>
              </a:ext>
            </a:extLst>
          </p:cNvPr>
          <p:cNvSpPr>
            <a:spLocks noGrp="1"/>
          </p:cNvSpPr>
          <p:nvPr>
            <p:ph type="sldNum" sz="quarter" idx="5"/>
          </p:nvPr>
        </p:nvSpPr>
        <p:spPr/>
        <p:txBody>
          <a:bodyPr/>
          <a:lstStyle/>
          <a:p>
            <a:fld id="{0F4805DD-1C5A-44BE-B861-D8F817A8137D}" type="slidenum">
              <a:rPr lang="zh-CN" altLang="en-US" smtClean="0"/>
              <a:t>7</a:t>
            </a:fld>
            <a:endParaRPr lang="zh-CN" altLang="en-US"/>
          </a:p>
        </p:txBody>
      </p:sp>
    </p:spTree>
    <p:extLst>
      <p:ext uri="{BB962C8B-B14F-4D97-AF65-F5344CB8AC3E}">
        <p14:creationId xmlns:p14="http://schemas.microsoft.com/office/powerpoint/2010/main" val="885796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DF1DF-9092-0956-C8E9-0208CB4899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1FF2C2-A802-E6E3-BD1C-A0EE93FF6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B5F180-01DD-D67A-25A2-9438AF63BEDA}"/>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A8AA6EB-FF87-F000-EE3E-31D918AB3405}"/>
              </a:ext>
            </a:extLst>
          </p:cNvPr>
          <p:cNvSpPr>
            <a:spLocks noGrp="1"/>
          </p:cNvSpPr>
          <p:nvPr>
            <p:ph type="sldNum" sz="quarter" idx="5"/>
          </p:nvPr>
        </p:nvSpPr>
        <p:spPr/>
        <p:txBody>
          <a:bodyPr/>
          <a:lstStyle/>
          <a:p>
            <a:fld id="{0F4805DD-1C5A-44BE-B861-D8F817A8137D}" type="slidenum">
              <a:rPr lang="zh-CN" altLang="en-US" smtClean="0"/>
              <a:t>8</a:t>
            </a:fld>
            <a:endParaRPr lang="zh-CN" altLang="en-US"/>
          </a:p>
        </p:txBody>
      </p:sp>
    </p:spTree>
    <p:extLst>
      <p:ext uri="{BB962C8B-B14F-4D97-AF65-F5344CB8AC3E}">
        <p14:creationId xmlns:p14="http://schemas.microsoft.com/office/powerpoint/2010/main" val="3954351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24E3C-C162-43F5-3D92-10AE60E81B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B8B54C-8B88-AB1A-515C-3E89B6447E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58538B-91DE-71D8-2B2A-0FC382DC3FC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50169B5-CB4F-60B1-3D8D-0CCA5FB16354}"/>
              </a:ext>
            </a:extLst>
          </p:cNvPr>
          <p:cNvSpPr>
            <a:spLocks noGrp="1"/>
          </p:cNvSpPr>
          <p:nvPr>
            <p:ph type="sldNum" sz="quarter" idx="5"/>
          </p:nvPr>
        </p:nvSpPr>
        <p:spPr/>
        <p:txBody>
          <a:bodyPr/>
          <a:lstStyle/>
          <a:p>
            <a:fld id="{0F4805DD-1C5A-44BE-B861-D8F817A8137D}" type="slidenum">
              <a:rPr lang="zh-CN" altLang="en-US" smtClean="0"/>
              <a:t>9</a:t>
            </a:fld>
            <a:endParaRPr lang="zh-CN" altLang="en-US"/>
          </a:p>
        </p:txBody>
      </p:sp>
    </p:spTree>
    <p:extLst>
      <p:ext uri="{BB962C8B-B14F-4D97-AF65-F5344CB8AC3E}">
        <p14:creationId xmlns:p14="http://schemas.microsoft.com/office/powerpoint/2010/main" val="3579889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
        <p:nvSpPr>
          <p:cNvPr id="27" name="流程图: 资料带 26">
            <a:extLst>
              <a:ext uri="{FF2B5EF4-FFF2-40B4-BE49-F238E27FC236}">
                <a16:creationId xmlns:a16="http://schemas.microsoft.com/office/drawing/2014/main" id="{9349E164-D6B5-44E4-A5D5-3E9ECC63CC24}"/>
              </a:ext>
            </a:extLst>
          </p:cNvPr>
          <p:cNvSpPr/>
          <p:nvPr userDrawn="1"/>
        </p:nvSpPr>
        <p:spPr>
          <a:xfrm>
            <a:off x="-1202" y="44710"/>
            <a:ext cx="12204175" cy="3601739"/>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9631"/>
              <a:gd name="connsiteX1" fmla="*/ 2500 w 10000"/>
              <a:gd name="connsiteY1" fmla="*/ 2000 h 9631"/>
              <a:gd name="connsiteX2" fmla="*/ 5000 w 10000"/>
              <a:gd name="connsiteY2" fmla="*/ 1000 h 9631"/>
              <a:gd name="connsiteX3" fmla="*/ 7500 w 10000"/>
              <a:gd name="connsiteY3" fmla="*/ 0 h 9631"/>
              <a:gd name="connsiteX4" fmla="*/ 10000 w 10000"/>
              <a:gd name="connsiteY4" fmla="*/ 1000 h 9631"/>
              <a:gd name="connsiteX5" fmla="*/ 10000 w 10000"/>
              <a:gd name="connsiteY5" fmla="*/ 9000 h 9631"/>
              <a:gd name="connsiteX6" fmla="*/ 7500 w 10000"/>
              <a:gd name="connsiteY6" fmla="*/ 8000 h 9631"/>
              <a:gd name="connsiteX7" fmla="*/ 5000 w 10000"/>
              <a:gd name="connsiteY7" fmla="*/ 9000 h 9631"/>
              <a:gd name="connsiteX8" fmla="*/ 0 w 10000"/>
              <a:gd name="connsiteY8" fmla="*/ 9000 h 9631"/>
              <a:gd name="connsiteX9" fmla="*/ 0 w 10000"/>
              <a:gd name="connsiteY9" fmla="*/ 1000 h 9631"/>
              <a:gd name="connsiteX0" fmla="*/ 0 w 10000"/>
              <a:gd name="connsiteY0" fmla="*/ 1038 h 9703"/>
              <a:gd name="connsiteX1" fmla="*/ 2500 w 10000"/>
              <a:gd name="connsiteY1" fmla="*/ 2077 h 9703"/>
              <a:gd name="connsiteX2" fmla="*/ 5000 w 10000"/>
              <a:gd name="connsiteY2" fmla="*/ 1038 h 9703"/>
              <a:gd name="connsiteX3" fmla="*/ 7500 w 10000"/>
              <a:gd name="connsiteY3" fmla="*/ 0 h 9703"/>
              <a:gd name="connsiteX4" fmla="*/ 10000 w 10000"/>
              <a:gd name="connsiteY4" fmla="*/ 1038 h 9703"/>
              <a:gd name="connsiteX5" fmla="*/ 10000 w 10000"/>
              <a:gd name="connsiteY5" fmla="*/ 9345 h 9703"/>
              <a:gd name="connsiteX6" fmla="*/ 7500 w 10000"/>
              <a:gd name="connsiteY6" fmla="*/ 8307 h 9703"/>
              <a:gd name="connsiteX7" fmla="*/ 0 w 10000"/>
              <a:gd name="connsiteY7" fmla="*/ 9345 h 9703"/>
              <a:gd name="connsiteX8" fmla="*/ 0 w 10000"/>
              <a:gd name="connsiteY8" fmla="*/ 1038 h 9703"/>
              <a:gd name="connsiteX0" fmla="*/ 0 w 10000"/>
              <a:gd name="connsiteY0" fmla="*/ 1070 h 10701"/>
              <a:gd name="connsiteX1" fmla="*/ 2500 w 10000"/>
              <a:gd name="connsiteY1" fmla="*/ 2141 h 10701"/>
              <a:gd name="connsiteX2" fmla="*/ 5000 w 10000"/>
              <a:gd name="connsiteY2" fmla="*/ 1070 h 10701"/>
              <a:gd name="connsiteX3" fmla="*/ 7500 w 10000"/>
              <a:gd name="connsiteY3" fmla="*/ 0 h 10701"/>
              <a:gd name="connsiteX4" fmla="*/ 10000 w 10000"/>
              <a:gd name="connsiteY4" fmla="*/ 1070 h 10701"/>
              <a:gd name="connsiteX5" fmla="*/ 10000 w 10000"/>
              <a:gd name="connsiteY5" fmla="*/ 9631 h 10701"/>
              <a:gd name="connsiteX6" fmla="*/ 0 w 10000"/>
              <a:gd name="connsiteY6" fmla="*/ 9631 h 10701"/>
              <a:gd name="connsiteX7" fmla="*/ 0 w 10000"/>
              <a:gd name="connsiteY7" fmla="*/ 1070 h 10701"/>
              <a:gd name="connsiteX0" fmla="*/ 0 w 10000"/>
              <a:gd name="connsiteY0" fmla="*/ 1070 h 11003"/>
              <a:gd name="connsiteX1" fmla="*/ 2500 w 10000"/>
              <a:gd name="connsiteY1" fmla="*/ 2141 h 11003"/>
              <a:gd name="connsiteX2" fmla="*/ 5000 w 10000"/>
              <a:gd name="connsiteY2" fmla="*/ 1070 h 11003"/>
              <a:gd name="connsiteX3" fmla="*/ 7500 w 10000"/>
              <a:gd name="connsiteY3" fmla="*/ 0 h 11003"/>
              <a:gd name="connsiteX4" fmla="*/ 10000 w 10000"/>
              <a:gd name="connsiteY4" fmla="*/ 1070 h 11003"/>
              <a:gd name="connsiteX5" fmla="*/ 10000 w 10000"/>
              <a:gd name="connsiteY5" fmla="*/ 9631 h 11003"/>
              <a:gd name="connsiteX6" fmla="*/ 0 w 10000"/>
              <a:gd name="connsiteY6" fmla="*/ 9631 h 11003"/>
              <a:gd name="connsiteX7" fmla="*/ 0 w 10000"/>
              <a:gd name="connsiteY7" fmla="*/ 1070 h 11003"/>
              <a:gd name="connsiteX0" fmla="*/ 0 w 10000"/>
              <a:gd name="connsiteY0" fmla="*/ 1070 h 10260"/>
              <a:gd name="connsiteX1" fmla="*/ 2500 w 10000"/>
              <a:gd name="connsiteY1" fmla="*/ 2141 h 10260"/>
              <a:gd name="connsiteX2" fmla="*/ 5000 w 10000"/>
              <a:gd name="connsiteY2" fmla="*/ 1070 h 10260"/>
              <a:gd name="connsiteX3" fmla="*/ 7500 w 10000"/>
              <a:gd name="connsiteY3" fmla="*/ 0 h 10260"/>
              <a:gd name="connsiteX4" fmla="*/ 10000 w 10000"/>
              <a:gd name="connsiteY4" fmla="*/ 1070 h 10260"/>
              <a:gd name="connsiteX5" fmla="*/ 10000 w 10000"/>
              <a:gd name="connsiteY5" fmla="*/ 9631 h 10260"/>
              <a:gd name="connsiteX6" fmla="*/ 0 w 10000"/>
              <a:gd name="connsiteY6" fmla="*/ 9631 h 10260"/>
              <a:gd name="connsiteX7" fmla="*/ 0 w 10000"/>
              <a:gd name="connsiteY7" fmla="*/ 1070 h 10260"/>
              <a:gd name="connsiteX0" fmla="*/ 0 w 10000"/>
              <a:gd name="connsiteY0" fmla="*/ 1070 h 9697"/>
              <a:gd name="connsiteX1" fmla="*/ 2500 w 10000"/>
              <a:gd name="connsiteY1" fmla="*/ 2141 h 9697"/>
              <a:gd name="connsiteX2" fmla="*/ 5000 w 10000"/>
              <a:gd name="connsiteY2" fmla="*/ 1070 h 9697"/>
              <a:gd name="connsiteX3" fmla="*/ 7500 w 10000"/>
              <a:gd name="connsiteY3" fmla="*/ 0 h 9697"/>
              <a:gd name="connsiteX4" fmla="*/ 10000 w 10000"/>
              <a:gd name="connsiteY4" fmla="*/ 1070 h 9697"/>
              <a:gd name="connsiteX5" fmla="*/ 10000 w 10000"/>
              <a:gd name="connsiteY5" fmla="*/ 9631 h 9697"/>
              <a:gd name="connsiteX6" fmla="*/ 0 w 10000"/>
              <a:gd name="connsiteY6" fmla="*/ 9631 h 9697"/>
              <a:gd name="connsiteX7" fmla="*/ 0 w 10000"/>
              <a:gd name="connsiteY7" fmla="*/ 1070 h 9697"/>
              <a:gd name="connsiteX0" fmla="*/ 0 w 10000"/>
              <a:gd name="connsiteY0" fmla="*/ 1103 h 9935"/>
              <a:gd name="connsiteX1" fmla="*/ 2500 w 10000"/>
              <a:gd name="connsiteY1" fmla="*/ 2208 h 9935"/>
              <a:gd name="connsiteX2" fmla="*/ 5000 w 10000"/>
              <a:gd name="connsiteY2" fmla="*/ 1103 h 9935"/>
              <a:gd name="connsiteX3" fmla="*/ 7500 w 10000"/>
              <a:gd name="connsiteY3" fmla="*/ 0 h 9935"/>
              <a:gd name="connsiteX4" fmla="*/ 10000 w 10000"/>
              <a:gd name="connsiteY4" fmla="*/ 1103 h 9935"/>
              <a:gd name="connsiteX5" fmla="*/ 10000 w 10000"/>
              <a:gd name="connsiteY5" fmla="*/ 9932 h 9935"/>
              <a:gd name="connsiteX6" fmla="*/ 0 w 10000"/>
              <a:gd name="connsiteY6" fmla="*/ 9932 h 9935"/>
              <a:gd name="connsiteX7" fmla="*/ 0 w 10000"/>
              <a:gd name="connsiteY7" fmla="*/ 1103 h 9935"/>
              <a:gd name="connsiteX0" fmla="*/ 9 w 10009"/>
              <a:gd name="connsiteY0" fmla="*/ 1110 h 11134"/>
              <a:gd name="connsiteX1" fmla="*/ 2509 w 10009"/>
              <a:gd name="connsiteY1" fmla="*/ 2222 h 11134"/>
              <a:gd name="connsiteX2" fmla="*/ 5009 w 10009"/>
              <a:gd name="connsiteY2" fmla="*/ 1110 h 11134"/>
              <a:gd name="connsiteX3" fmla="*/ 7509 w 10009"/>
              <a:gd name="connsiteY3" fmla="*/ 0 h 11134"/>
              <a:gd name="connsiteX4" fmla="*/ 10009 w 10009"/>
              <a:gd name="connsiteY4" fmla="*/ 1110 h 11134"/>
              <a:gd name="connsiteX5" fmla="*/ 10009 w 10009"/>
              <a:gd name="connsiteY5" fmla="*/ 9997 h 11134"/>
              <a:gd name="connsiteX6" fmla="*/ 0 w 10009"/>
              <a:gd name="connsiteY6" fmla="*/ 11134 h 11134"/>
              <a:gd name="connsiteX7" fmla="*/ 9 w 10009"/>
              <a:gd name="connsiteY7" fmla="*/ 1110 h 11134"/>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94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43 h 11169"/>
              <a:gd name="connsiteX1" fmla="*/ 2604 w 10009"/>
              <a:gd name="connsiteY1" fmla="*/ 2305 h 11169"/>
              <a:gd name="connsiteX2" fmla="*/ 7594 w 10009"/>
              <a:gd name="connsiteY2" fmla="*/ 33 h 11169"/>
              <a:gd name="connsiteX3" fmla="*/ 10009 w 10009"/>
              <a:gd name="connsiteY3" fmla="*/ 1143 h 11169"/>
              <a:gd name="connsiteX4" fmla="*/ 10009 w 10009"/>
              <a:gd name="connsiteY4" fmla="*/ 11142 h 11169"/>
              <a:gd name="connsiteX5" fmla="*/ 0 w 10009"/>
              <a:gd name="connsiteY5" fmla="*/ 11167 h 11169"/>
              <a:gd name="connsiteX6" fmla="*/ 9 w 10009"/>
              <a:gd name="connsiteY6" fmla="*/ 1143 h 11169"/>
              <a:gd name="connsiteX0" fmla="*/ 9 w 10009"/>
              <a:gd name="connsiteY0" fmla="*/ 1111 h 11137"/>
              <a:gd name="connsiteX1" fmla="*/ 2604 w 10009"/>
              <a:gd name="connsiteY1" fmla="*/ 2273 h 11137"/>
              <a:gd name="connsiteX2" fmla="*/ 7594 w 10009"/>
              <a:gd name="connsiteY2" fmla="*/ 1 h 11137"/>
              <a:gd name="connsiteX3" fmla="*/ 10009 w 10009"/>
              <a:gd name="connsiteY3" fmla="*/ 1111 h 11137"/>
              <a:gd name="connsiteX4" fmla="*/ 10009 w 10009"/>
              <a:gd name="connsiteY4" fmla="*/ 11110 h 11137"/>
              <a:gd name="connsiteX5" fmla="*/ 0 w 10009"/>
              <a:gd name="connsiteY5" fmla="*/ 11135 h 11137"/>
              <a:gd name="connsiteX6" fmla="*/ 9 w 10009"/>
              <a:gd name="connsiteY6" fmla="*/ 1111 h 11137"/>
              <a:gd name="connsiteX0" fmla="*/ 9 w 10009"/>
              <a:gd name="connsiteY0" fmla="*/ 1186 h 11212"/>
              <a:gd name="connsiteX1" fmla="*/ 2604 w 10009"/>
              <a:gd name="connsiteY1" fmla="*/ 2348 h 11212"/>
              <a:gd name="connsiteX2" fmla="*/ 7148 w 10009"/>
              <a:gd name="connsiteY2" fmla="*/ 0 h 11212"/>
              <a:gd name="connsiteX3" fmla="*/ 10009 w 10009"/>
              <a:gd name="connsiteY3" fmla="*/ 1186 h 11212"/>
              <a:gd name="connsiteX4" fmla="*/ 10009 w 10009"/>
              <a:gd name="connsiteY4" fmla="*/ 11185 h 11212"/>
              <a:gd name="connsiteX5" fmla="*/ 0 w 10009"/>
              <a:gd name="connsiteY5" fmla="*/ 11210 h 11212"/>
              <a:gd name="connsiteX6" fmla="*/ 9 w 10009"/>
              <a:gd name="connsiteY6" fmla="*/ 1186 h 11212"/>
              <a:gd name="connsiteX0" fmla="*/ 9 w 10009"/>
              <a:gd name="connsiteY0" fmla="*/ 1388 h 11414"/>
              <a:gd name="connsiteX1" fmla="*/ 2604 w 10009"/>
              <a:gd name="connsiteY1" fmla="*/ 2550 h 11414"/>
              <a:gd name="connsiteX2" fmla="*/ 7072 w 10009"/>
              <a:gd name="connsiteY2" fmla="*/ 0 h 11414"/>
              <a:gd name="connsiteX3" fmla="*/ 10009 w 10009"/>
              <a:gd name="connsiteY3" fmla="*/ 1388 h 11414"/>
              <a:gd name="connsiteX4" fmla="*/ 10009 w 10009"/>
              <a:gd name="connsiteY4" fmla="*/ 11387 h 11414"/>
              <a:gd name="connsiteX5" fmla="*/ 0 w 10009"/>
              <a:gd name="connsiteY5" fmla="*/ 11412 h 11414"/>
              <a:gd name="connsiteX6" fmla="*/ 9 w 10009"/>
              <a:gd name="connsiteY6" fmla="*/ 1388 h 11414"/>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39 h 11365"/>
              <a:gd name="connsiteX1" fmla="*/ 2604 w 10009"/>
              <a:gd name="connsiteY1" fmla="*/ 2501 h 11365"/>
              <a:gd name="connsiteX2" fmla="*/ 6607 w 10009"/>
              <a:gd name="connsiteY2" fmla="*/ 2 h 11365"/>
              <a:gd name="connsiteX3" fmla="*/ 10009 w 10009"/>
              <a:gd name="connsiteY3" fmla="*/ 1339 h 11365"/>
              <a:gd name="connsiteX4" fmla="*/ 10009 w 10009"/>
              <a:gd name="connsiteY4" fmla="*/ 11338 h 11365"/>
              <a:gd name="connsiteX5" fmla="*/ 0 w 10009"/>
              <a:gd name="connsiteY5" fmla="*/ 11363 h 11365"/>
              <a:gd name="connsiteX6" fmla="*/ 9 w 10009"/>
              <a:gd name="connsiteY6" fmla="*/ 1339 h 11365"/>
              <a:gd name="connsiteX0" fmla="*/ 9 w 10009"/>
              <a:gd name="connsiteY0" fmla="*/ 1390 h 11416"/>
              <a:gd name="connsiteX1" fmla="*/ 2604 w 10009"/>
              <a:gd name="connsiteY1" fmla="*/ 2552 h 11416"/>
              <a:gd name="connsiteX2" fmla="*/ 6607 w 10009"/>
              <a:gd name="connsiteY2" fmla="*/ 53 h 11416"/>
              <a:gd name="connsiteX3" fmla="*/ 10009 w 10009"/>
              <a:gd name="connsiteY3" fmla="*/ 1390 h 11416"/>
              <a:gd name="connsiteX4" fmla="*/ 10009 w 10009"/>
              <a:gd name="connsiteY4" fmla="*/ 11389 h 11416"/>
              <a:gd name="connsiteX5" fmla="*/ 0 w 10009"/>
              <a:gd name="connsiteY5" fmla="*/ 11414 h 11416"/>
              <a:gd name="connsiteX6" fmla="*/ 9 w 10009"/>
              <a:gd name="connsiteY6" fmla="*/ 1390 h 11416"/>
              <a:gd name="connsiteX0" fmla="*/ 9 w 10009"/>
              <a:gd name="connsiteY0" fmla="*/ 3233 h 13259"/>
              <a:gd name="connsiteX1" fmla="*/ 2604 w 10009"/>
              <a:gd name="connsiteY1" fmla="*/ 4395 h 13259"/>
              <a:gd name="connsiteX2" fmla="*/ 6607 w 10009"/>
              <a:gd name="connsiteY2" fmla="*/ 1896 h 13259"/>
              <a:gd name="connsiteX3" fmla="*/ 10009 w 10009"/>
              <a:gd name="connsiteY3" fmla="*/ 377 h 13259"/>
              <a:gd name="connsiteX4" fmla="*/ 10009 w 10009"/>
              <a:gd name="connsiteY4" fmla="*/ 13232 h 13259"/>
              <a:gd name="connsiteX5" fmla="*/ 0 w 10009"/>
              <a:gd name="connsiteY5" fmla="*/ 13257 h 13259"/>
              <a:gd name="connsiteX6" fmla="*/ 9 w 10009"/>
              <a:gd name="connsiteY6" fmla="*/ 3233 h 13259"/>
              <a:gd name="connsiteX0" fmla="*/ 9 w 10009"/>
              <a:gd name="connsiteY0" fmla="*/ 2856 h 12882"/>
              <a:gd name="connsiteX1" fmla="*/ 2604 w 10009"/>
              <a:gd name="connsiteY1" fmla="*/ 4018 h 12882"/>
              <a:gd name="connsiteX2" fmla="*/ 6607 w 10009"/>
              <a:gd name="connsiteY2" fmla="*/ 1519 h 12882"/>
              <a:gd name="connsiteX3" fmla="*/ 10009 w 10009"/>
              <a:gd name="connsiteY3" fmla="*/ 0 h 12882"/>
              <a:gd name="connsiteX4" fmla="*/ 10009 w 10009"/>
              <a:gd name="connsiteY4" fmla="*/ 12855 h 12882"/>
              <a:gd name="connsiteX5" fmla="*/ 0 w 10009"/>
              <a:gd name="connsiteY5" fmla="*/ 12880 h 12882"/>
              <a:gd name="connsiteX6" fmla="*/ 9 w 10009"/>
              <a:gd name="connsiteY6" fmla="*/ 2856 h 12882"/>
              <a:gd name="connsiteX0" fmla="*/ 9 w 10009"/>
              <a:gd name="connsiteY0" fmla="*/ 2894 h 12920"/>
              <a:gd name="connsiteX1" fmla="*/ 2604 w 10009"/>
              <a:gd name="connsiteY1" fmla="*/ 4056 h 12920"/>
              <a:gd name="connsiteX2" fmla="*/ 6607 w 10009"/>
              <a:gd name="connsiteY2" fmla="*/ 1557 h 12920"/>
              <a:gd name="connsiteX3" fmla="*/ 10009 w 10009"/>
              <a:gd name="connsiteY3" fmla="*/ 38 h 12920"/>
              <a:gd name="connsiteX4" fmla="*/ 10009 w 10009"/>
              <a:gd name="connsiteY4" fmla="*/ 12893 h 12920"/>
              <a:gd name="connsiteX5" fmla="*/ 0 w 10009"/>
              <a:gd name="connsiteY5" fmla="*/ 12918 h 12920"/>
              <a:gd name="connsiteX6" fmla="*/ 9 w 10009"/>
              <a:gd name="connsiteY6" fmla="*/ 2894 h 12920"/>
              <a:gd name="connsiteX0" fmla="*/ 9 w 10009"/>
              <a:gd name="connsiteY0" fmla="*/ 2903 h 12929"/>
              <a:gd name="connsiteX1" fmla="*/ 2604 w 10009"/>
              <a:gd name="connsiteY1" fmla="*/ 4065 h 12929"/>
              <a:gd name="connsiteX2" fmla="*/ 6607 w 10009"/>
              <a:gd name="connsiteY2" fmla="*/ 1566 h 12929"/>
              <a:gd name="connsiteX3" fmla="*/ 10009 w 10009"/>
              <a:gd name="connsiteY3" fmla="*/ 47 h 12929"/>
              <a:gd name="connsiteX4" fmla="*/ 10009 w 10009"/>
              <a:gd name="connsiteY4" fmla="*/ 12902 h 12929"/>
              <a:gd name="connsiteX5" fmla="*/ 0 w 10009"/>
              <a:gd name="connsiteY5" fmla="*/ 12927 h 12929"/>
              <a:gd name="connsiteX6" fmla="*/ 9 w 10009"/>
              <a:gd name="connsiteY6" fmla="*/ 2903 h 12929"/>
              <a:gd name="connsiteX0" fmla="*/ 9 w 10009"/>
              <a:gd name="connsiteY0" fmla="*/ 2903 h 12902"/>
              <a:gd name="connsiteX1" fmla="*/ 2604 w 10009"/>
              <a:gd name="connsiteY1" fmla="*/ 4065 h 12902"/>
              <a:gd name="connsiteX2" fmla="*/ 6607 w 10009"/>
              <a:gd name="connsiteY2" fmla="*/ 1566 h 12902"/>
              <a:gd name="connsiteX3" fmla="*/ 10009 w 10009"/>
              <a:gd name="connsiteY3" fmla="*/ 47 h 12902"/>
              <a:gd name="connsiteX4" fmla="*/ 10009 w 10009"/>
              <a:gd name="connsiteY4" fmla="*/ 12902 h 12902"/>
              <a:gd name="connsiteX5" fmla="*/ 0 w 10009"/>
              <a:gd name="connsiteY5" fmla="*/ 9768 h 12902"/>
              <a:gd name="connsiteX6" fmla="*/ 9 w 10009"/>
              <a:gd name="connsiteY6" fmla="*/ 2903 h 12902"/>
              <a:gd name="connsiteX0" fmla="*/ 9 w 10018"/>
              <a:gd name="connsiteY0" fmla="*/ 2903 h 9768"/>
              <a:gd name="connsiteX1" fmla="*/ 2604 w 10018"/>
              <a:gd name="connsiteY1" fmla="*/ 4065 h 9768"/>
              <a:gd name="connsiteX2" fmla="*/ 6607 w 10018"/>
              <a:gd name="connsiteY2" fmla="*/ 1566 h 9768"/>
              <a:gd name="connsiteX3" fmla="*/ 10009 w 10018"/>
              <a:gd name="connsiteY3" fmla="*/ 47 h 9768"/>
              <a:gd name="connsiteX4" fmla="*/ 10018 w 10018"/>
              <a:gd name="connsiteY4" fmla="*/ 9616 h 9768"/>
              <a:gd name="connsiteX5" fmla="*/ 0 w 10018"/>
              <a:gd name="connsiteY5" fmla="*/ 9768 h 9768"/>
              <a:gd name="connsiteX6" fmla="*/ 9 w 10018"/>
              <a:gd name="connsiteY6" fmla="*/ 2903 h 9768"/>
              <a:gd name="connsiteX0" fmla="*/ 1 w 9992"/>
              <a:gd name="connsiteY0" fmla="*/ 2972 h 9949"/>
              <a:gd name="connsiteX1" fmla="*/ 2591 w 9992"/>
              <a:gd name="connsiteY1" fmla="*/ 4162 h 9949"/>
              <a:gd name="connsiteX2" fmla="*/ 6587 w 9992"/>
              <a:gd name="connsiteY2" fmla="*/ 1603 h 9949"/>
              <a:gd name="connsiteX3" fmla="*/ 9983 w 9992"/>
              <a:gd name="connsiteY3" fmla="*/ 48 h 9949"/>
              <a:gd name="connsiteX4" fmla="*/ 9992 w 9992"/>
              <a:gd name="connsiteY4" fmla="*/ 9844 h 9949"/>
              <a:gd name="connsiteX5" fmla="*/ 11 w 9992"/>
              <a:gd name="connsiteY5" fmla="*/ 9948 h 9949"/>
              <a:gd name="connsiteX6" fmla="*/ 1 w 9992"/>
              <a:gd name="connsiteY6" fmla="*/ 2972 h 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 h="9949">
                <a:moveTo>
                  <a:pt x="1" y="2972"/>
                </a:moveTo>
                <a:cubicBezTo>
                  <a:pt x="219" y="3988"/>
                  <a:pt x="1493" y="4390"/>
                  <a:pt x="2591" y="4162"/>
                </a:cubicBezTo>
                <a:cubicBezTo>
                  <a:pt x="3689" y="3933"/>
                  <a:pt x="5374" y="2548"/>
                  <a:pt x="6587" y="1603"/>
                </a:cubicBezTo>
                <a:cubicBezTo>
                  <a:pt x="7800" y="658"/>
                  <a:pt x="8855" y="-218"/>
                  <a:pt x="9983" y="48"/>
                </a:cubicBezTo>
                <a:cubicBezTo>
                  <a:pt x="9986" y="3314"/>
                  <a:pt x="9989" y="6579"/>
                  <a:pt x="9992" y="9844"/>
                </a:cubicBezTo>
                <a:cubicBezTo>
                  <a:pt x="9111" y="9821"/>
                  <a:pt x="1902" y="9963"/>
                  <a:pt x="11" y="9948"/>
                </a:cubicBezTo>
                <a:cubicBezTo>
                  <a:pt x="14" y="6528"/>
                  <a:pt x="-2" y="6392"/>
                  <a:pt x="1" y="2972"/>
                </a:cubicBezTo>
                <a:close/>
              </a:path>
            </a:pathLst>
          </a:custGeom>
          <a:blipFill dpi="0" rotWithShape="1">
            <a:blip r:embed="rId2"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4EFF6B14-17F5-49E0-BEF2-E91C472569FE}"/>
              </a:ext>
            </a:extLst>
          </p:cNvPr>
          <p:cNvSpPr/>
          <p:nvPr userDrawn="1"/>
        </p:nvSpPr>
        <p:spPr>
          <a:xfrm>
            <a:off x="-1202"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Tree>
    <p:extLst>
      <p:ext uri="{BB962C8B-B14F-4D97-AF65-F5344CB8AC3E}">
        <p14:creationId xmlns:p14="http://schemas.microsoft.com/office/powerpoint/2010/main" val="773995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E52E81D-AD89-4DB6-8672-9E4A5067F010}"/>
              </a:ext>
            </a:extLst>
          </p:cNvPr>
          <p:cNvSpPr/>
          <p:nvPr userDrawn="1"/>
        </p:nvSpPr>
        <p:spPr>
          <a:xfrm>
            <a:off x="0" y="-10520"/>
            <a:ext cx="12192000" cy="6868520"/>
          </a:xfrm>
          <a:prstGeom prst="rect">
            <a:avLst/>
          </a:prstGeom>
          <a:blipFill dpi="0" rotWithShape="1">
            <a:blip r:embed="rId2" cstate="print">
              <a:alphaModFix am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5">
            <a:extLst>
              <a:ext uri="{FF2B5EF4-FFF2-40B4-BE49-F238E27FC236}">
                <a16:creationId xmlns:a16="http://schemas.microsoft.com/office/drawing/2014/main" id="{9D01629F-A191-4715-8074-E739741BB588}"/>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rgbClr val="244FA0">
                    <a:alpha val="80000"/>
                  </a:srgb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spTree>
    <p:extLst>
      <p:ext uri="{BB962C8B-B14F-4D97-AF65-F5344CB8AC3E}">
        <p14:creationId xmlns:p14="http://schemas.microsoft.com/office/powerpoint/2010/main" val="124436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486478"/>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3601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占位符 21"/>
          <p:cNvSpPr>
            <a:spLocks noGrp="1"/>
          </p:cNvSpPr>
          <p:nvPr>
            <p:ph type="title"/>
          </p:nvPr>
        </p:nvSpPr>
        <p:spPr>
          <a:xfrm>
            <a:off x="0" y="209551"/>
            <a:ext cx="12192000" cy="760615"/>
          </a:xfrm>
          <a:prstGeom prst="rect">
            <a:avLst/>
          </a:prstGeom>
        </p:spPr>
        <p:txBody>
          <a:bodyPr vert="horz" anchor="ctr">
            <a:normAutofit/>
          </a:bodyPr>
          <a:lstStyle>
            <a:lvl1pPr algn="ctr">
              <a:defRPr sz="3600" b="1" spc="200" baseline="0">
                <a:solidFill>
                  <a:srgbClr val="FFFFFF"/>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kumimoji="0" lang="en-US" altLang="zh-CN"/>
              <a:t>Click to edit Master title style</a:t>
            </a:r>
            <a:endParaRPr kumimoji="0" lang="en-US" dirty="0"/>
          </a:p>
        </p:txBody>
      </p:sp>
      <p:sp>
        <p:nvSpPr>
          <p:cNvPr id="6" name="日期占位符 5"/>
          <p:cNvSpPr>
            <a:spLocks noGrp="1"/>
          </p:cNvSpPr>
          <p:nvPr>
            <p:ph type="dt" sz="half" idx="10"/>
          </p:nvPr>
        </p:nvSpPr>
        <p:spPr/>
        <p:txBody>
          <a:bodyPr/>
          <a:lstStyle/>
          <a:p>
            <a:endParaRPr lang="en-US"/>
          </a:p>
        </p:txBody>
      </p:sp>
      <p:sp>
        <p:nvSpPr>
          <p:cNvPr id="7" name="页脚占位符 6"/>
          <p:cNvSpPr>
            <a:spLocks noGrp="1"/>
          </p:cNvSpPr>
          <p:nvPr>
            <p:ph type="ftr" sz="quarter" idx="11"/>
          </p:nvPr>
        </p:nvSpPr>
        <p:spPr/>
        <p:txBody>
          <a:bodyPr/>
          <a:lstStyle/>
          <a:p>
            <a:endParaRPr lang="en-US"/>
          </a:p>
        </p:txBody>
      </p:sp>
      <p:sp>
        <p:nvSpPr>
          <p:cNvPr id="8" name="内容占位符 2"/>
          <p:cNvSpPr>
            <a:spLocks noGrp="1"/>
          </p:cNvSpPr>
          <p:nvPr>
            <p:ph idx="1"/>
          </p:nvPr>
        </p:nvSpPr>
        <p:spPr>
          <a:xfrm>
            <a:off x="838200" y="1526959"/>
            <a:ext cx="10515600" cy="4650004"/>
          </a:xfrm>
        </p:spPr>
        <p:txBody>
          <a:bodyPr/>
          <a:lstStyle>
            <a:lvl1pPr marL="361950" indent="-361950">
              <a:buClr>
                <a:srgbClr val="0070C0"/>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1pPr>
            <a:lvl2pPr marL="809625" indent="-352425">
              <a:buClr>
                <a:schemeClr val="accent2">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2pPr>
            <a:lvl3pPr marL="1257300" indent="-342900">
              <a:buClr>
                <a:schemeClr val="accent3">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3pPr>
            <a:lvl4pPr marL="16002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4pPr>
            <a:lvl5pPr marL="20574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9" name="灯片编号占位符 5"/>
          <p:cNvSpPr>
            <a:spLocks noGrp="1"/>
          </p:cNvSpPr>
          <p:nvPr>
            <p:ph type="sldNum" sz="quarter" idx="12"/>
          </p:nvPr>
        </p:nvSpPr>
        <p:spPr>
          <a:xfrm>
            <a:off x="8610600" y="6356352"/>
            <a:ext cx="2743200" cy="365125"/>
          </a:xfrm>
        </p:spPr>
        <p:txBody>
          <a:bodyPr/>
          <a:lstStyle>
            <a:lvl1pPr>
              <a:defRPr sz="1400"/>
            </a:lvl1pPr>
          </a:lstStyle>
          <a:p>
            <a:fld id="{06E4F14F-6B08-084D-8A92-005D33E95FC3}" type="slidenum">
              <a:rPr lang="en-US" smtClean="0"/>
              <a:t>‹#›</a:t>
            </a:fld>
            <a:endParaRPr lang="en-US"/>
          </a:p>
        </p:txBody>
      </p:sp>
    </p:spTree>
    <p:extLst>
      <p:ext uri="{BB962C8B-B14F-4D97-AF65-F5344CB8AC3E}">
        <p14:creationId xmlns:p14="http://schemas.microsoft.com/office/powerpoint/2010/main" val="3529731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封面">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DCC3634-9BD9-46B3-9E62-FE9C9C9F3DDD}"/>
              </a:ext>
            </a:extLst>
          </p:cNvPr>
          <p:cNvSpPr/>
          <p:nvPr userDrawn="1"/>
        </p:nvSpPr>
        <p:spPr>
          <a:xfrm>
            <a:off x="3240911" y="0"/>
            <a:ext cx="8951089" cy="6858000"/>
          </a:xfrm>
          <a:prstGeom prst="rect">
            <a:avLst/>
          </a:prstGeom>
          <a:blipFill>
            <a:blip r:embed="rId2">
              <a:alphaModFix amt="27000"/>
            </a:blip>
            <a:stretch>
              <a:fillRect/>
            </a:stretch>
          </a:blip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9431671-142C-4083-8A3C-D1F5988D09D4}"/>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p:ph type="title" hasCustomPrompt="1"/>
          </p:nvPr>
        </p:nvSpPr>
        <p:spPr>
          <a:xfrm>
            <a:off x="838200" y="2587823"/>
            <a:ext cx="10515600" cy="921434"/>
          </a:xfrm>
          <a:prstGeom prst="rect">
            <a:avLst/>
          </a:prstGeom>
        </p:spPr>
        <p:txBody>
          <a:bodyPr/>
          <a:lstStyle>
            <a:lvl1pPr algn="l">
              <a:defRPr sz="5400" b="1">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spTree>
    <p:extLst>
      <p:ext uri="{BB962C8B-B14F-4D97-AF65-F5344CB8AC3E}">
        <p14:creationId xmlns:p14="http://schemas.microsoft.com/office/powerpoint/2010/main" val="70477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封面">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1526"/>
            <a:ext cx="12192000" cy="6868520"/>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22462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2846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封面或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276621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spTree>
    <p:extLst>
      <p:ext uri="{BB962C8B-B14F-4D97-AF65-F5344CB8AC3E}">
        <p14:creationId xmlns:p14="http://schemas.microsoft.com/office/powerpoint/2010/main" val="1958714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7902" y="709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86DB61D3-53AC-41B2-B3CE-85986F3D1880}"/>
              </a:ext>
            </a:extLst>
          </p:cNvPr>
          <p:cNvSpPr>
            <a:spLocks noGrp="1"/>
          </p:cNvSpPr>
          <p:nvPr>
            <p:ph type="body" idx="1" hasCustomPrompt="1"/>
          </p:nvPr>
        </p:nvSpPr>
        <p:spPr>
          <a:xfrm>
            <a:off x="4803457" y="1502565"/>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grpSp>
        <p:nvGrpSpPr>
          <p:cNvPr id="24" name="组合 23">
            <a:extLst>
              <a:ext uri="{FF2B5EF4-FFF2-40B4-BE49-F238E27FC236}">
                <a16:creationId xmlns:a16="http://schemas.microsoft.com/office/drawing/2014/main" id="{716F7AB7-8F27-4018-B090-A1EC786898EE}"/>
              </a:ext>
            </a:extLst>
          </p:cNvPr>
          <p:cNvGrpSpPr/>
          <p:nvPr userDrawn="1"/>
        </p:nvGrpSpPr>
        <p:grpSpPr>
          <a:xfrm>
            <a:off x="122064" y="490428"/>
            <a:ext cx="3231105" cy="1438728"/>
            <a:chOff x="782026" y="2607006"/>
            <a:chExt cx="3231105" cy="1438728"/>
          </a:xfrm>
        </p:grpSpPr>
        <p:sp>
          <p:nvSpPr>
            <p:cNvPr id="13" name="矩形 12">
              <a:extLst>
                <a:ext uri="{FF2B5EF4-FFF2-40B4-BE49-F238E27FC236}">
                  <a16:creationId xmlns:a16="http://schemas.microsoft.com/office/drawing/2014/main" id="{AFF7FFDC-86E5-43C6-B266-14A9E6CEEE65}"/>
                </a:ext>
              </a:extLst>
            </p:cNvPr>
            <p:cNvSpPr/>
            <p:nvPr/>
          </p:nvSpPr>
          <p:spPr>
            <a:xfrm>
              <a:off x="782026" y="2607006"/>
              <a:ext cx="3231105"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FF21C2A-1375-4944-8B35-7D18C3649338}"/>
                </a:ext>
              </a:extLst>
            </p:cNvPr>
            <p:cNvSpPr txBox="1"/>
            <p:nvPr/>
          </p:nvSpPr>
          <p:spPr>
            <a:xfrm>
              <a:off x="1279978" y="2695813"/>
              <a:ext cx="2235199"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rPr>
                <a:t>目  录</a:t>
              </a:r>
            </a:p>
          </p:txBody>
        </p:sp>
        <p:sp>
          <p:nvSpPr>
            <p:cNvPr id="17" name="文本框 16">
              <a:extLst>
                <a:ext uri="{FF2B5EF4-FFF2-40B4-BE49-F238E27FC236}">
                  <a16:creationId xmlns:a16="http://schemas.microsoft.com/office/drawing/2014/main" id="{49D59DCB-4A7A-4587-B3E6-256ACD4F4BD8}"/>
                </a:ext>
              </a:extLst>
            </p:cNvPr>
            <p:cNvSpPr txBox="1"/>
            <p:nvPr userDrawn="1"/>
          </p:nvSpPr>
          <p:spPr>
            <a:xfrm>
              <a:off x="1477109" y="3584830"/>
              <a:ext cx="1811214" cy="369332"/>
            </a:xfrm>
            <a:prstGeom prst="rect">
              <a:avLst/>
            </a:prstGeom>
            <a:noFill/>
          </p:spPr>
          <p:txBody>
            <a:bodyPr wrap="square" rtlCol="0">
              <a:spAutoFit/>
            </a:bodyPr>
            <a:lstStyle/>
            <a:p>
              <a:pPr algn="dist"/>
              <a:r>
                <a:rPr lang="en-US" altLang="zh-CN" b="1" dirty="0">
                  <a:latin typeface="Arial" panose="020B0604020202020204" pitchFamily="34" charset="0"/>
                  <a:cs typeface="Arial" panose="020B0604020202020204" pitchFamily="34" charset="0"/>
                </a:rPr>
                <a:t>CONTENTS</a:t>
              </a:r>
              <a:endParaRPr lang="zh-CN" altLang="en-US" b="1" dirty="0">
                <a:latin typeface="Arial" panose="020B0604020202020204" pitchFamily="34" charset="0"/>
                <a:cs typeface="Arial" panose="020B0604020202020204" pitchFamily="34" charset="0"/>
              </a:endParaRPr>
            </a:p>
          </p:txBody>
        </p:sp>
      </p:grpSp>
      <p:sp>
        <p:nvSpPr>
          <p:cNvPr id="33" name="文本占位符 2">
            <a:extLst>
              <a:ext uri="{FF2B5EF4-FFF2-40B4-BE49-F238E27FC236}">
                <a16:creationId xmlns:a16="http://schemas.microsoft.com/office/drawing/2014/main" id="{5A388C4F-EB23-4D46-B205-A3D46E850E0A}"/>
              </a:ext>
            </a:extLst>
          </p:cNvPr>
          <p:cNvSpPr>
            <a:spLocks noGrp="1"/>
          </p:cNvSpPr>
          <p:nvPr>
            <p:ph type="body" idx="10" hasCustomPrompt="1"/>
          </p:nvPr>
        </p:nvSpPr>
        <p:spPr>
          <a:xfrm>
            <a:off x="3851121" y="1181762"/>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1</a:t>
            </a:r>
            <a:endParaRPr lang="zh-CN" altLang="en-US" dirty="0"/>
          </a:p>
        </p:txBody>
      </p:sp>
      <p:sp>
        <p:nvSpPr>
          <p:cNvPr id="34" name="文本占位符 2">
            <a:extLst>
              <a:ext uri="{FF2B5EF4-FFF2-40B4-BE49-F238E27FC236}">
                <a16:creationId xmlns:a16="http://schemas.microsoft.com/office/drawing/2014/main" id="{7A47F867-FA4C-4449-8447-C90C547B84ED}"/>
              </a:ext>
            </a:extLst>
          </p:cNvPr>
          <p:cNvSpPr>
            <a:spLocks noGrp="1"/>
          </p:cNvSpPr>
          <p:nvPr>
            <p:ph type="body" idx="11" hasCustomPrompt="1"/>
          </p:nvPr>
        </p:nvSpPr>
        <p:spPr>
          <a:xfrm>
            <a:off x="4803457" y="2626184"/>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5" name="文本占位符 2">
            <a:extLst>
              <a:ext uri="{FF2B5EF4-FFF2-40B4-BE49-F238E27FC236}">
                <a16:creationId xmlns:a16="http://schemas.microsoft.com/office/drawing/2014/main" id="{D1C912A1-C24E-4D65-B946-51422AC4E184}"/>
              </a:ext>
            </a:extLst>
          </p:cNvPr>
          <p:cNvSpPr>
            <a:spLocks noGrp="1"/>
          </p:cNvSpPr>
          <p:nvPr>
            <p:ph type="body" idx="12" hasCustomPrompt="1"/>
          </p:nvPr>
        </p:nvSpPr>
        <p:spPr>
          <a:xfrm>
            <a:off x="3851121" y="2305381"/>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2</a:t>
            </a:r>
            <a:endParaRPr lang="zh-CN" altLang="en-US" dirty="0"/>
          </a:p>
        </p:txBody>
      </p:sp>
      <p:sp>
        <p:nvSpPr>
          <p:cNvPr id="36" name="文本占位符 2">
            <a:extLst>
              <a:ext uri="{FF2B5EF4-FFF2-40B4-BE49-F238E27FC236}">
                <a16:creationId xmlns:a16="http://schemas.microsoft.com/office/drawing/2014/main" id="{8515E403-1634-4B6B-9F87-47235C766B5F}"/>
              </a:ext>
            </a:extLst>
          </p:cNvPr>
          <p:cNvSpPr>
            <a:spLocks noGrp="1"/>
          </p:cNvSpPr>
          <p:nvPr>
            <p:ph type="body" idx="13" hasCustomPrompt="1"/>
          </p:nvPr>
        </p:nvSpPr>
        <p:spPr>
          <a:xfrm>
            <a:off x="4803457" y="3749803"/>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7" name="文本占位符 2">
            <a:extLst>
              <a:ext uri="{FF2B5EF4-FFF2-40B4-BE49-F238E27FC236}">
                <a16:creationId xmlns:a16="http://schemas.microsoft.com/office/drawing/2014/main" id="{91B59AC6-DDC9-4B78-AA0B-7A1EB6976B79}"/>
              </a:ext>
            </a:extLst>
          </p:cNvPr>
          <p:cNvSpPr>
            <a:spLocks noGrp="1"/>
          </p:cNvSpPr>
          <p:nvPr>
            <p:ph type="body" idx="14" hasCustomPrompt="1"/>
          </p:nvPr>
        </p:nvSpPr>
        <p:spPr>
          <a:xfrm>
            <a:off x="3851121" y="3429000"/>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3</a:t>
            </a:r>
            <a:endParaRPr lang="zh-CN" altLang="en-US" dirty="0"/>
          </a:p>
        </p:txBody>
      </p:sp>
      <p:grpSp>
        <p:nvGrpSpPr>
          <p:cNvPr id="38" name="组合 37">
            <a:extLst>
              <a:ext uri="{FF2B5EF4-FFF2-40B4-BE49-F238E27FC236}">
                <a16:creationId xmlns:a16="http://schemas.microsoft.com/office/drawing/2014/main" id="{FA589EAD-A6AB-4FCD-8A4D-27087F574672}"/>
              </a:ext>
            </a:extLst>
          </p:cNvPr>
          <p:cNvGrpSpPr/>
          <p:nvPr userDrawn="1"/>
        </p:nvGrpSpPr>
        <p:grpSpPr>
          <a:xfrm>
            <a:off x="6257397" y="4343880"/>
            <a:ext cx="6245639" cy="2453527"/>
            <a:chOff x="5067300" y="3857984"/>
            <a:chExt cx="7508107" cy="2949473"/>
          </a:xfrm>
        </p:grpSpPr>
        <p:pic>
          <p:nvPicPr>
            <p:cNvPr id="39" name="图片 38">
              <a:extLst>
                <a:ext uri="{FF2B5EF4-FFF2-40B4-BE49-F238E27FC236}">
                  <a16:creationId xmlns:a16="http://schemas.microsoft.com/office/drawing/2014/main" id="{452DC884-4D77-46D6-9208-FC0366E26B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40" name="等腰三角形 61">
              <a:extLst>
                <a:ext uri="{FF2B5EF4-FFF2-40B4-BE49-F238E27FC236}">
                  <a16:creationId xmlns:a16="http://schemas.microsoft.com/office/drawing/2014/main" id="{B3FF8F58-3441-4D5F-838C-57ED5CB11045}"/>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61">
              <a:extLst>
                <a:ext uri="{FF2B5EF4-FFF2-40B4-BE49-F238E27FC236}">
                  <a16:creationId xmlns:a16="http://schemas.microsoft.com/office/drawing/2014/main" id="{447AE13F-516E-4B7E-8BB0-6760BF51519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占位符 2">
            <a:extLst>
              <a:ext uri="{FF2B5EF4-FFF2-40B4-BE49-F238E27FC236}">
                <a16:creationId xmlns:a16="http://schemas.microsoft.com/office/drawing/2014/main" id="{62BDE6BB-FFEC-4D07-989E-F1B409170524}"/>
              </a:ext>
            </a:extLst>
          </p:cNvPr>
          <p:cNvSpPr>
            <a:spLocks noGrp="1"/>
          </p:cNvSpPr>
          <p:nvPr>
            <p:ph type="body" idx="15" hasCustomPrompt="1"/>
          </p:nvPr>
        </p:nvSpPr>
        <p:spPr>
          <a:xfrm>
            <a:off x="4803457" y="4873422"/>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5" name="文本占位符 2">
            <a:extLst>
              <a:ext uri="{FF2B5EF4-FFF2-40B4-BE49-F238E27FC236}">
                <a16:creationId xmlns:a16="http://schemas.microsoft.com/office/drawing/2014/main" id="{ED55AA03-5FC8-4E4B-89A0-F25CBE90EC57}"/>
              </a:ext>
            </a:extLst>
          </p:cNvPr>
          <p:cNvSpPr>
            <a:spLocks noGrp="1"/>
          </p:cNvSpPr>
          <p:nvPr>
            <p:ph type="body" idx="16" hasCustomPrompt="1"/>
          </p:nvPr>
        </p:nvSpPr>
        <p:spPr>
          <a:xfrm>
            <a:off x="3851121" y="4552619"/>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4</a:t>
            </a:r>
            <a:endParaRPr lang="zh-CN" altLang="en-US" dirty="0"/>
          </a:p>
        </p:txBody>
      </p:sp>
    </p:spTree>
    <p:extLst>
      <p:ext uri="{BB962C8B-B14F-4D97-AF65-F5344CB8AC3E}">
        <p14:creationId xmlns:p14="http://schemas.microsoft.com/office/powerpoint/2010/main" val="133493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4">
            <a:extLst>
              <a:ext uri="{FF2B5EF4-FFF2-40B4-BE49-F238E27FC236}">
                <a16:creationId xmlns:a16="http://schemas.microsoft.com/office/drawing/2014/main" id="{DAC2DBA2-4FA0-40AC-B09C-6C38EA1E8B74}"/>
              </a:ext>
            </a:extLst>
          </p:cNvPr>
          <p:cNvSpPr>
            <a:spLocks noGrp="1"/>
          </p:cNvSpPr>
          <p:nvPr>
            <p:ph type="title" hasCustomPrompt="1"/>
          </p:nvPr>
        </p:nvSpPr>
        <p:spPr>
          <a:xfrm>
            <a:off x="4690038" y="2899839"/>
            <a:ext cx="5419185" cy="652754"/>
          </a:xfrm>
          <a:prstGeom prst="rect">
            <a:avLst/>
          </a:prstGeom>
        </p:spPr>
        <p:txBody>
          <a:bodyPr/>
          <a:lstStyle>
            <a:lvl1pPr>
              <a:defRPr b="1">
                <a:latin typeface="微软雅黑" panose="020B0503020204020204" pitchFamily="34" charset="-122"/>
                <a:ea typeface="微软雅黑" panose="020B0503020204020204" pitchFamily="34" charset="-122"/>
              </a:defRPr>
            </a:lvl1pPr>
          </a:lstStyle>
          <a:p>
            <a:pPr lvl="0"/>
            <a:r>
              <a:rPr lang="zh-CN" altLang="en-US" dirty="0"/>
              <a:t>单击此处编辑文本</a:t>
            </a:r>
          </a:p>
        </p:txBody>
      </p:sp>
      <p:sp>
        <p:nvSpPr>
          <p:cNvPr id="12" name="等腰三角形 61">
            <a:extLst>
              <a:ext uri="{FF2B5EF4-FFF2-40B4-BE49-F238E27FC236}">
                <a16:creationId xmlns:a16="http://schemas.microsoft.com/office/drawing/2014/main" id="{D16976FB-2107-4A53-937B-E8E8CDEA6727}"/>
              </a:ext>
            </a:extLst>
          </p:cNvPr>
          <p:cNvSpPr/>
          <p:nvPr userDrawn="1"/>
        </p:nvSpPr>
        <p:spPr>
          <a:xfrm rot="3622870">
            <a:off x="431183" y="809442"/>
            <a:ext cx="1084619" cy="3072301"/>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chemeClr val="accent6">
                  <a:lumMod val="60000"/>
                  <a:lumOff val="40000"/>
                </a:schemeClr>
              </a:gs>
              <a:gs pos="100000">
                <a:schemeClr val="accent6">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7199B7C0-F58B-4838-A967-C7AD9611153E}"/>
              </a:ext>
            </a:extLst>
          </p:cNvPr>
          <p:cNvGrpSpPr/>
          <p:nvPr userDrawn="1"/>
        </p:nvGrpSpPr>
        <p:grpSpPr>
          <a:xfrm>
            <a:off x="-383406" y="13513"/>
            <a:ext cx="6830505" cy="2596905"/>
            <a:chOff x="-383406" y="13513"/>
            <a:chExt cx="7508106" cy="2854524"/>
          </a:xfrm>
        </p:grpSpPr>
        <p:pic>
          <p:nvPicPr>
            <p:cNvPr id="32" name="图片 31">
              <a:extLst>
                <a:ext uri="{FF2B5EF4-FFF2-40B4-BE49-F238E27FC236}">
                  <a16:creationId xmlns:a16="http://schemas.microsoft.com/office/drawing/2014/main" id="{8138D1A2-65A3-48AF-A3C2-D7AAF4904B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42" name="等腰三角形 61">
              <a:extLst>
                <a:ext uri="{FF2B5EF4-FFF2-40B4-BE49-F238E27FC236}">
                  <a16:creationId xmlns:a16="http://schemas.microsoft.com/office/drawing/2014/main" id="{70EA9A79-7BB5-4134-AAA6-5B1814C3FCEE}"/>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61">
              <a:extLst>
                <a:ext uri="{FF2B5EF4-FFF2-40B4-BE49-F238E27FC236}">
                  <a16:creationId xmlns:a16="http://schemas.microsoft.com/office/drawing/2014/main" id="{E81CB89C-EAE5-4E51-B9B0-B44FC31B6EF9}"/>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35364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Tree>
    <p:extLst>
      <p:ext uri="{BB962C8B-B14F-4D97-AF65-F5344CB8AC3E}">
        <p14:creationId xmlns:p14="http://schemas.microsoft.com/office/powerpoint/2010/main" val="18711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2">
            <a:extLst>
              <a:ext uri="{FF2B5EF4-FFF2-40B4-BE49-F238E27FC236}">
                <a16:creationId xmlns:a16="http://schemas.microsoft.com/office/drawing/2014/main" id="{E34690F3-19E6-4E9B-975A-77BACDB806E8}"/>
              </a:ext>
            </a:extLst>
          </p:cNvPr>
          <p:cNvSpPr>
            <a:spLocks noGrp="1"/>
          </p:cNvSpPr>
          <p:nvPr>
            <p:ph idx="1" hasCustomPrompt="1"/>
          </p:nvPr>
        </p:nvSpPr>
        <p:spPr>
          <a:xfrm>
            <a:off x="665480" y="1512622"/>
            <a:ext cx="10515600" cy="397117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单击此处编辑文本</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61888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彩色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7">
            <a:extLst>
              <a:ext uri="{FF2B5EF4-FFF2-40B4-BE49-F238E27FC236}">
                <a16:creationId xmlns:a16="http://schemas.microsoft.com/office/drawing/2014/main" id="{41DE7BE0-AE37-4982-AE64-1750904D75E5}"/>
              </a:ext>
            </a:extLst>
          </p:cNvPr>
          <p:cNvSpPr>
            <a:spLocks noGrp="1"/>
          </p:cNvSpPr>
          <p:nvPr>
            <p:ph sz="quarter" idx="1"/>
          </p:nvPr>
        </p:nvSpPr>
        <p:spPr>
          <a:xfrm>
            <a:off x="722326" y="1070857"/>
            <a:ext cx="10799114" cy="5310104"/>
          </a:xfrm>
          <a:prstGeom prst="rect">
            <a:avLst/>
          </a:prstGeom>
          <a:noFill/>
        </p:spPr>
        <p:txBody>
          <a:bodyPr/>
          <a:lstStyle>
            <a:lvl1pPr>
              <a:lnSpc>
                <a:spcPct val="100000"/>
              </a:lnSpc>
              <a:buClr>
                <a:srgbClr val="C00000"/>
              </a:buClr>
              <a:buFont typeface="Wingdings" panose="05000000000000000000" pitchFamily="2" charset="2"/>
              <a:buChar char="p"/>
              <a:defRPr>
                <a:solidFill>
                  <a:schemeClr val="tx1"/>
                </a:solidFill>
              </a:defRPr>
            </a:lvl1pPr>
            <a:lvl2pPr>
              <a:lnSpc>
                <a:spcPct val="100000"/>
              </a:lnSpc>
              <a:buClr>
                <a:schemeClr val="accent1"/>
              </a:buClr>
              <a:buFont typeface="Wingdings" panose="05000000000000000000" pitchFamily="2" charset="2"/>
              <a:buChar char="p"/>
              <a:defRPr>
                <a:solidFill>
                  <a:schemeClr val="tx1"/>
                </a:solidFill>
              </a:defRPr>
            </a:lvl2pPr>
            <a:lvl3pPr>
              <a:lnSpc>
                <a:spcPct val="100000"/>
              </a:lnSpc>
              <a:buClr>
                <a:schemeClr val="accent6"/>
              </a:buClr>
              <a:buFont typeface="Wingdings" panose="05000000000000000000" pitchFamily="2" charset="2"/>
              <a:buChar char="p"/>
              <a:defRPr>
                <a:solidFill>
                  <a:schemeClr val="tx1"/>
                </a:solidFill>
              </a:defRPr>
            </a:lvl3pPr>
            <a:lvl4pPr>
              <a:lnSpc>
                <a:spcPct val="100000"/>
              </a:lnSpc>
              <a:buClr>
                <a:srgbClr val="FFC000"/>
              </a:buClr>
              <a:buFont typeface="Wingdings" panose="05000000000000000000" pitchFamily="2" charset="2"/>
              <a:buChar char="p"/>
              <a:defRPr>
                <a:solidFill>
                  <a:schemeClr val="tx1"/>
                </a:solidFill>
              </a:defRPr>
            </a:lvl4pPr>
            <a:lvl5pPr>
              <a:lnSpc>
                <a:spcPct val="100000"/>
              </a:lnSpc>
              <a:buFont typeface="Wingdings" panose="05000000000000000000" pitchFamily="2" charset="2"/>
              <a:buChar char="p"/>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3239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Dn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083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6" r:id="rId4"/>
    <p:sldLayoutId id="2147483651" r:id="rId5"/>
    <p:sldLayoutId id="2147483664" r:id="rId6"/>
    <p:sldLayoutId id="2147483672" r:id="rId7"/>
    <p:sldLayoutId id="2147483669" r:id="rId8"/>
    <p:sldLayoutId id="2147483674" r:id="rId9"/>
    <p:sldLayoutId id="2147483655" r:id="rId10"/>
    <p:sldLayoutId id="2147483665" r:id="rId11"/>
    <p:sldLayoutId id="214748367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HIT-SCIR/llm-nlp-book" TargetMode="External"/><Relationship Id="rId2" Type="http://schemas.openxmlformats.org/officeDocument/2006/relationships/hyperlink" Target="https://item.jd.com/14395393.html" TargetMode="Externa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C4A35F-7F91-40F1-B76A-1E052AC0538C}"/>
              </a:ext>
            </a:extLst>
          </p:cNvPr>
          <p:cNvSpPr txBox="1">
            <a:spLocks/>
          </p:cNvSpPr>
          <p:nvPr/>
        </p:nvSpPr>
        <p:spPr>
          <a:xfrm>
            <a:off x="3121789" y="4968374"/>
            <a:ext cx="5948422" cy="517067"/>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gn="ctr">
              <a:lnSpc>
                <a:spcPct val="100000"/>
              </a:lnSpc>
            </a:pPr>
            <a:r>
              <a:rPr lang="zh-CN" altLang="en-US" sz="2800" b="1" dirty="0">
                <a:solidFill>
                  <a:schemeClr val="tx1">
                    <a:lumMod val="65000"/>
                    <a:lumOff val="35000"/>
                  </a:schemeClr>
                </a:solidFill>
                <a:latin typeface="+mn-lt"/>
                <a:ea typeface="+mn-ea"/>
                <a:cs typeface="+mn-ea"/>
                <a:sym typeface="+mn-lt"/>
              </a:rPr>
              <a:t>车万翔、郭江、崔一鸣</a:t>
            </a:r>
            <a:endParaRPr lang="en-US" altLang="zh-CN" sz="2800" b="1" dirty="0">
              <a:solidFill>
                <a:schemeClr val="tx1">
                  <a:lumMod val="65000"/>
                  <a:lumOff val="35000"/>
                </a:schemeClr>
              </a:solidFill>
              <a:latin typeface="+mn-lt"/>
              <a:ea typeface="+mn-ea"/>
              <a:cs typeface="+mn-ea"/>
              <a:sym typeface="+mn-lt"/>
            </a:endParaRPr>
          </a:p>
        </p:txBody>
      </p:sp>
      <p:sp>
        <p:nvSpPr>
          <p:cNvPr id="6" name="标题 1">
            <a:extLst>
              <a:ext uri="{FF2B5EF4-FFF2-40B4-BE49-F238E27FC236}">
                <a16:creationId xmlns:a16="http://schemas.microsoft.com/office/drawing/2014/main" id="{FB20EA81-45BF-408F-A1F3-4EDC6D53475F}"/>
              </a:ext>
            </a:extLst>
          </p:cNvPr>
          <p:cNvSpPr txBox="1">
            <a:spLocks/>
          </p:cNvSpPr>
          <p:nvPr/>
        </p:nvSpPr>
        <p:spPr>
          <a:xfrm>
            <a:off x="3130552" y="5485441"/>
            <a:ext cx="5948422" cy="982684"/>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1800" dirty="0">
                <a:solidFill>
                  <a:schemeClr val="tx1">
                    <a:lumMod val="65000"/>
                    <a:lumOff val="35000"/>
                  </a:schemeClr>
                </a:solidFill>
                <a:cs typeface="+mn-ea"/>
                <a:sym typeface="+mn-lt"/>
              </a:rPr>
              <a:t>社会计算与交互机器人研究中心（</a:t>
            </a:r>
            <a:r>
              <a:rPr lang="en-US" altLang="zh-CN" sz="1800" dirty="0">
                <a:solidFill>
                  <a:schemeClr val="tx1">
                    <a:lumMod val="65000"/>
                    <a:lumOff val="35000"/>
                  </a:schemeClr>
                </a:solidFill>
                <a:cs typeface="+mn-ea"/>
                <a:sym typeface="+mn-lt"/>
              </a:rPr>
              <a:t>HIT-SCIR</a:t>
            </a:r>
            <a:r>
              <a:rPr lang="zh-CN" altLang="en-US" sz="1800" dirty="0">
                <a:solidFill>
                  <a:schemeClr val="tx1">
                    <a:lumMod val="65000"/>
                    <a:lumOff val="35000"/>
                  </a:schemeClr>
                </a:solidFill>
                <a:cs typeface="+mn-ea"/>
                <a:sym typeface="+mn-lt"/>
              </a:rPr>
              <a:t>）</a:t>
            </a:r>
          </a:p>
          <a:p>
            <a:pPr>
              <a:lnSpc>
                <a:spcPct val="100000"/>
              </a:lnSpc>
            </a:pPr>
            <a:r>
              <a:rPr lang="zh-CN" altLang="en-US" sz="1800" dirty="0">
                <a:solidFill>
                  <a:schemeClr val="tx1">
                    <a:lumMod val="65000"/>
                    <a:lumOff val="35000"/>
                  </a:schemeClr>
                </a:solidFill>
                <a:cs typeface="+mn-ea"/>
                <a:sym typeface="+mn-lt"/>
              </a:rPr>
              <a:t>哈尔滨工业大学</a:t>
            </a:r>
          </a:p>
        </p:txBody>
      </p:sp>
      <p:sp>
        <p:nvSpPr>
          <p:cNvPr id="12" name="矩形 11">
            <a:extLst>
              <a:ext uri="{FF2B5EF4-FFF2-40B4-BE49-F238E27FC236}">
                <a16:creationId xmlns:a16="http://schemas.microsoft.com/office/drawing/2014/main" id="{F462366E-2ADD-48C3-9F1D-FF4E2C4E366C}"/>
              </a:ext>
            </a:extLst>
          </p:cNvPr>
          <p:cNvSpPr/>
          <p:nvPr/>
        </p:nvSpPr>
        <p:spPr>
          <a:xfrm>
            <a:off x="6198517" y="1608407"/>
            <a:ext cx="1055448" cy="749258"/>
          </a:xfrm>
          <a:prstGeom prst="rect">
            <a:avLst/>
          </a:prstGeom>
          <a:blipFill dpi="0" rotWithShape="1">
            <a:blip r:embed="rId3" cstate="print">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5121A7-C667-477A-B527-50641619A0A6}"/>
              </a:ext>
            </a:extLst>
          </p:cNvPr>
          <p:cNvSpPr/>
          <p:nvPr/>
        </p:nvSpPr>
        <p:spPr>
          <a:xfrm>
            <a:off x="4892368" y="1479953"/>
            <a:ext cx="1203632" cy="1011839"/>
          </a:xfrm>
          <a:prstGeom prst="rect">
            <a:avLst/>
          </a:prstGeom>
          <a:blipFill dpi="0" rotWithShape="1">
            <a:blip r:embed="rId4" cstate="print">
              <a:alphaModFix amt="40000"/>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8B760BD6-8D34-4DA4-9BB3-A58A2A87C17B}"/>
              </a:ext>
            </a:extLst>
          </p:cNvPr>
          <p:cNvCxnSpPr>
            <a:cxnSpLocks/>
          </p:cNvCxnSpPr>
          <p:nvPr/>
        </p:nvCxnSpPr>
        <p:spPr>
          <a:xfrm flipH="1">
            <a:off x="5016952" y="2596210"/>
            <a:ext cx="214056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AA787C73-B787-D843-BE5E-D47DC4797A57}"/>
              </a:ext>
            </a:extLst>
          </p:cNvPr>
          <p:cNvSpPr txBox="1">
            <a:spLocks/>
          </p:cNvSpPr>
          <p:nvPr/>
        </p:nvSpPr>
        <p:spPr>
          <a:xfrm>
            <a:off x="1409570" y="2849654"/>
            <a:ext cx="9372859" cy="1626731"/>
          </a:xfrm>
          <a:prstGeom prst="rect">
            <a:avLst/>
          </a:prstGeom>
          <a:solidFill>
            <a:schemeClr val="bg1"/>
          </a:solidFill>
          <a:ln>
            <a:solidFill>
              <a:schemeClr val="bg1"/>
            </a:solidFill>
          </a:ln>
          <a:effectLst>
            <a:outerShdw blurRad="101600" dist="50800" dir="5400000" algn="t" rotWithShape="0">
              <a:prstClr val="black">
                <a:alpha val="46000"/>
              </a:prstClr>
            </a:outerShdw>
          </a:effectLst>
        </p:spPr>
        <p:txBody>
          <a:bodyPr anchor="ctr" anchorCtr="0"/>
          <a:lstStyle>
            <a:lvl1pPr algn="ctr" defTabSz="914400" rtl="0" eaLnBrk="1" latinLnBrk="0" hangingPunct="1">
              <a:lnSpc>
                <a:spcPct val="90000"/>
              </a:lnSpc>
              <a:spcBef>
                <a:spcPct val="0"/>
              </a:spcBef>
              <a:buNone/>
              <a:defRPr sz="5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6000" dirty="0"/>
              <a:t>大语言模型的预训练</a:t>
            </a:r>
            <a:endParaRPr lang="zh-CN" altLang="en-US" sz="4800" dirty="0"/>
          </a:p>
        </p:txBody>
      </p:sp>
      <p:pic>
        <p:nvPicPr>
          <p:cNvPr id="2" name="Picture 1" descr="A book with text on it&#10;&#10;AI-generated content may be incorrect.">
            <a:extLst>
              <a:ext uri="{FF2B5EF4-FFF2-40B4-BE49-F238E27FC236}">
                <a16:creationId xmlns:a16="http://schemas.microsoft.com/office/drawing/2014/main" id="{E00E516D-148E-D5C3-EE03-357D537166C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532560" y="24368"/>
            <a:ext cx="2659439" cy="2571834"/>
          </a:xfrm>
          <a:prstGeom prst="rect">
            <a:avLst/>
          </a:prstGeom>
        </p:spPr>
      </p:pic>
    </p:spTree>
    <p:extLst>
      <p:ext uri="{BB962C8B-B14F-4D97-AF65-F5344CB8AC3E}">
        <p14:creationId xmlns:p14="http://schemas.microsoft.com/office/powerpoint/2010/main" val="58418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2EB6E-33DB-55DC-8D5E-ECF554212FC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8516A0-A148-34B7-F0FD-79817CF4FA1B}"/>
              </a:ext>
            </a:extLst>
          </p:cNvPr>
          <p:cNvSpPr>
            <a:spLocks noGrp="1"/>
          </p:cNvSpPr>
          <p:nvPr>
            <p:ph type="sldNum" sz="quarter" idx="12"/>
          </p:nvPr>
        </p:nvSpPr>
        <p:spPr/>
        <p:txBody>
          <a:bodyPr/>
          <a:lstStyle/>
          <a:p>
            <a:fld id="{85F8B262-510B-45FB-9F68-19347AFD565E}" type="slidenum">
              <a:rPr lang="zh-CN" altLang="en-US" smtClean="0"/>
              <a:pPr/>
              <a:t>10</a:t>
            </a:fld>
            <a:endParaRPr lang="zh-CN" altLang="en-US" dirty="0"/>
          </a:p>
        </p:txBody>
      </p:sp>
      <p:sp>
        <p:nvSpPr>
          <p:cNvPr id="3" name="Footer Placeholder 2">
            <a:extLst>
              <a:ext uri="{FF2B5EF4-FFF2-40B4-BE49-F238E27FC236}">
                <a16:creationId xmlns:a16="http://schemas.microsoft.com/office/drawing/2014/main" id="{64EE0CA0-1293-8A9C-0421-3F273AA9A00D}"/>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B4994385-32AC-01B9-C350-FFF917B887DD}"/>
              </a:ext>
            </a:extLst>
          </p:cNvPr>
          <p:cNvSpPr>
            <a:spLocks noGrp="1"/>
          </p:cNvSpPr>
          <p:nvPr>
            <p:ph type="title"/>
          </p:nvPr>
        </p:nvSpPr>
        <p:spPr/>
        <p:txBody>
          <a:bodyPr/>
          <a:lstStyle/>
          <a:p>
            <a:r>
              <a:rPr lang="ja-JP" altLang="en-US"/>
              <a:t>注意力机制的优化</a:t>
            </a:r>
            <a:endParaRPr lang="en-CN" dirty="0"/>
          </a:p>
        </p:txBody>
      </p:sp>
      <p:sp>
        <p:nvSpPr>
          <p:cNvPr id="5" name="Content Placeholder 4">
            <a:extLst>
              <a:ext uri="{FF2B5EF4-FFF2-40B4-BE49-F238E27FC236}">
                <a16:creationId xmlns:a16="http://schemas.microsoft.com/office/drawing/2014/main" id="{D2459EBE-B6BD-0228-57C4-44568733179A}"/>
              </a:ext>
            </a:extLst>
          </p:cNvPr>
          <p:cNvSpPr>
            <a:spLocks noGrp="1"/>
          </p:cNvSpPr>
          <p:nvPr>
            <p:ph sz="quarter" idx="1"/>
          </p:nvPr>
        </p:nvSpPr>
        <p:spPr>
          <a:xfrm>
            <a:off x="722326" y="1070857"/>
            <a:ext cx="10799114" cy="4145519"/>
          </a:xfrm>
        </p:spPr>
        <p:txBody>
          <a:bodyPr/>
          <a:lstStyle/>
          <a:p>
            <a:r>
              <a:rPr lang="zh-CN" altLang="en-US" b="1" dirty="0"/>
              <a:t>稀疏注意力 </a:t>
            </a:r>
            <a:r>
              <a:rPr lang="en-US" altLang="zh-CN" b="1" dirty="0"/>
              <a:t>–</a:t>
            </a:r>
            <a:r>
              <a:rPr lang="zh-CN" altLang="en-US" b="1" dirty="0"/>
              <a:t> </a:t>
            </a:r>
            <a:r>
              <a:rPr lang="en-US" altLang="zh-CN" b="1" dirty="0" err="1"/>
              <a:t>Longformer</a:t>
            </a:r>
            <a:r>
              <a:rPr lang="zh-CN" altLang="en-US" b="1" dirty="0"/>
              <a:t>为例</a:t>
            </a:r>
            <a:endParaRPr lang="en-US" altLang="zh-CN" dirty="0"/>
          </a:p>
          <a:p>
            <a:pPr lvl="1">
              <a:spcBef>
                <a:spcPts val="600"/>
              </a:spcBef>
            </a:pPr>
            <a:r>
              <a:rPr lang="zh-CN" altLang="en-US" dirty="0"/>
              <a:t>模型基于稀疏注意力机制，最大可处理长度扩展至</a:t>
            </a:r>
            <a:r>
              <a:rPr lang="en-US" altLang="zh-CN" dirty="0"/>
              <a:t>4096</a:t>
            </a:r>
          </a:p>
          <a:p>
            <a:pPr lvl="1">
              <a:spcBef>
                <a:spcPts val="600"/>
              </a:spcBef>
            </a:pPr>
            <a:r>
              <a:rPr lang="zh-CN" altLang="en-US" dirty="0"/>
              <a:t>三种稀疏注意力模式</a:t>
            </a:r>
            <a:endParaRPr lang="en-US" altLang="zh-CN" dirty="0"/>
          </a:p>
          <a:p>
            <a:pPr lvl="2">
              <a:spcBef>
                <a:spcPts val="600"/>
              </a:spcBef>
            </a:pPr>
            <a:r>
              <a:rPr lang="zh-CN" altLang="en-US" dirty="0"/>
              <a:t>滑动窗口注意力</a:t>
            </a:r>
            <a:endParaRPr lang="en-US" altLang="zh-CN" dirty="0"/>
          </a:p>
          <a:p>
            <a:pPr lvl="2">
              <a:spcBef>
                <a:spcPts val="600"/>
              </a:spcBef>
            </a:pPr>
            <a:r>
              <a:rPr lang="zh-CN" altLang="en-US" dirty="0"/>
              <a:t>扩张滑动窗口注意力</a:t>
            </a:r>
            <a:endParaRPr lang="en-US" altLang="zh-CN" dirty="0"/>
          </a:p>
          <a:p>
            <a:pPr lvl="2">
              <a:spcBef>
                <a:spcPts val="600"/>
              </a:spcBef>
            </a:pPr>
            <a:r>
              <a:rPr lang="zh-CN" altLang="en-US" dirty="0"/>
              <a:t>全局</a:t>
            </a:r>
            <a:r>
              <a:rPr lang="en-US" altLang="zh-CN" dirty="0"/>
              <a:t>+</a:t>
            </a:r>
            <a:r>
              <a:rPr lang="zh-CN" altLang="en-US" dirty="0"/>
              <a:t>滑动窗口注意力</a:t>
            </a:r>
          </a:p>
        </p:txBody>
      </p:sp>
      <p:pic>
        <p:nvPicPr>
          <p:cNvPr id="6" name="图片 5">
            <a:extLst>
              <a:ext uri="{FF2B5EF4-FFF2-40B4-BE49-F238E27FC236}">
                <a16:creationId xmlns:a16="http://schemas.microsoft.com/office/drawing/2014/main" id="{760798EB-F0FF-1EA5-DB8E-586F97D85478}"/>
              </a:ext>
            </a:extLst>
          </p:cNvPr>
          <p:cNvPicPr>
            <a:picLocks noChangeAspect="1"/>
          </p:cNvPicPr>
          <p:nvPr/>
        </p:nvPicPr>
        <p:blipFill>
          <a:blip r:embed="rId3"/>
          <a:stretch>
            <a:fillRect/>
          </a:stretch>
        </p:blipFill>
        <p:spPr>
          <a:xfrm>
            <a:off x="1954258" y="3669997"/>
            <a:ext cx="8279478" cy="2651821"/>
          </a:xfrm>
          <a:prstGeom prst="rect">
            <a:avLst/>
          </a:prstGeom>
        </p:spPr>
      </p:pic>
    </p:spTree>
    <p:extLst>
      <p:ext uri="{BB962C8B-B14F-4D97-AF65-F5344CB8AC3E}">
        <p14:creationId xmlns:p14="http://schemas.microsoft.com/office/powerpoint/2010/main" val="2568416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37C92-E6AD-B6DC-AC31-85480E889C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19563E-66C6-DCD1-4CF3-527B0588B221}"/>
              </a:ext>
            </a:extLst>
          </p:cNvPr>
          <p:cNvSpPr>
            <a:spLocks noGrp="1"/>
          </p:cNvSpPr>
          <p:nvPr>
            <p:ph type="sldNum" sz="quarter" idx="12"/>
          </p:nvPr>
        </p:nvSpPr>
        <p:spPr/>
        <p:txBody>
          <a:bodyPr/>
          <a:lstStyle/>
          <a:p>
            <a:fld id="{85F8B262-510B-45FB-9F68-19347AFD565E}" type="slidenum">
              <a:rPr lang="zh-CN" altLang="en-US" smtClean="0"/>
              <a:pPr/>
              <a:t>11</a:t>
            </a:fld>
            <a:endParaRPr lang="zh-CN" altLang="en-US" dirty="0"/>
          </a:p>
        </p:txBody>
      </p:sp>
      <p:sp>
        <p:nvSpPr>
          <p:cNvPr id="3" name="Footer Placeholder 2">
            <a:extLst>
              <a:ext uri="{FF2B5EF4-FFF2-40B4-BE49-F238E27FC236}">
                <a16:creationId xmlns:a16="http://schemas.microsoft.com/office/drawing/2014/main" id="{547F8899-18D1-D36E-BE97-0BB2EC780E0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29DEB46F-F83F-FBDA-FD46-44F7A32FAC51}"/>
              </a:ext>
            </a:extLst>
          </p:cNvPr>
          <p:cNvSpPr>
            <a:spLocks noGrp="1"/>
          </p:cNvSpPr>
          <p:nvPr>
            <p:ph type="title"/>
          </p:nvPr>
        </p:nvSpPr>
        <p:spPr/>
        <p:txBody>
          <a:bodyPr/>
          <a:lstStyle/>
          <a:p>
            <a:r>
              <a:rPr lang="ja-JP" altLang="en-US"/>
              <a:t>注意力机制的优化</a:t>
            </a:r>
            <a:endParaRPr lang="en-CN" dirty="0"/>
          </a:p>
        </p:txBody>
      </p:sp>
      <p:sp>
        <p:nvSpPr>
          <p:cNvPr id="5" name="Content Placeholder 4">
            <a:extLst>
              <a:ext uri="{FF2B5EF4-FFF2-40B4-BE49-F238E27FC236}">
                <a16:creationId xmlns:a16="http://schemas.microsoft.com/office/drawing/2014/main" id="{940542B3-73DA-5751-5CFF-803C1FB2310F}"/>
              </a:ext>
            </a:extLst>
          </p:cNvPr>
          <p:cNvSpPr>
            <a:spLocks noGrp="1"/>
          </p:cNvSpPr>
          <p:nvPr>
            <p:ph sz="quarter" idx="1"/>
          </p:nvPr>
        </p:nvSpPr>
        <p:spPr>
          <a:xfrm>
            <a:off x="722326" y="1070857"/>
            <a:ext cx="10799114" cy="2358143"/>
          </a:xfrm>
        </p:spPr>
        <p:txBody>
          <a:bodyPr/>
          <a:lstStyle/>
          <a:p>
            <a:r>
              <a:rPr lang="zh-CN" altLang="en-US" b="1" dirty="0"/>
              <a:t>多查询注意力与分组查询注意力</a:t>
            </a:r>
            <a:endParaRPr lang="en-US" altLang="zh-CN" dirty="0"/>
          </a:p>
          <a:p>
            <a:pPr lvl="1">
              <a:spcBef>
                <a:spcPts val="600"/>
              </a:spcBef>
            </a:pPr>
            <a:r>
              <a:rPr lang="zh-CN" altLang="en-US" dirty="0"/>
              <a:t>背景：</a:t>
            </a:r>
            <a:r>
              <a:rPr lang="en-US" altLang="zh-CN" dirty="0"/>
              <a:t>Transformer</a:t>
            </a:r>
            <a:r>
              <a:rPr lang="zh-CN" altLang="en-US" dirty="0"/>
              <a:t>在训练阶段可并行处理全部输入，但在推理阶段每步需使用所有历史信息，导致高频加载键值张量、内存带宽压力大</a:t>
            </a:r>
            <a:endParaRPr lang="en-US" altLang="zh-CN" dirty="0"/>
          </a:p>
          <a:p>
            <a:pPr lvl="1">
              <a:spcBef>
                <a:spcPts val="600"/>
              </a:spcBef>
            </a:pPr>
            <a:r>
              <a:rPr lang="zh-CN" altLang="en-US" dirty="0"/>
              <a:t>多查询注意力：所有注意力头共享 </a:t>
            </a:r>
            <a:r>
              <a:rPr lang="zh-CN" altLang="en-US" b="1" dirty="0"/>
              <a:t>同一组键（</a:t>
            </a:r>
            <a:r>
              <a:rPr lang="en-US" altLang="zh-CN" b="1" dirty="0"/>
              <a:t>K</a:t>
            </a:r>
            <a:r>
              <a:rPr lang="zh-CN" altLang="en-US" b="1" dirty="0"/>
              <a:t>）与值（</a:t>
            </a:r>
            <a:r>
              <a:rPr lang="en-US" altLang="zh-CN" b="1" dirty="0"/>
              <a:t>V</a:t>
            </a:r>
            <a:r>
              <a:rPr lang="zh-CN" altLang="en-US" b="1" dirty="0"/>
              <a:t>）</a:t>
            </a:r>
            <a:r>
              <a:rPr lang="en-US" altLang="zh-CN" dirty="0"/>
              <a:t> </a:t>
            </a:r>
          </a:p>
          <a:p>
            <a:pPr lvl="1">
              <a:spcBef>
                <a:spcPts val="600"/>
              </a:spcBef>
            </a:pPr>
            <a:r>
              <a:rPr lang="zh-CN" altLang="en-US" dirty="0"/>
              <a:t>分组查询注意力：多个 </a:t>
            </a:r>
            <a:r>
              <a:rPr lang="en-US" altLang="zh-CN" dirty="0"/>
              <a:t>Query </a:t>
            </a:r>
            <a:r>
              <a:rPr lang="zh-CN" altLang="en-US" dirty="0"/>
              <a:t>头 </a:t>
            </a:r>
            <a:r>
              <a:rPr lang="zh-CN" altLang="en-US" b="1" dirty="0"/>
              <a:t>共享一组 </a:t>
            </a:r>
            <a:r>
              <a:rPr lang="en-US" altLang="zh-CN" b="1" dirty="0"/>
              <a:t>K/V </a:t>
            </a:r>
            <a:r>
              <a:rPr lang="zh-CN" altLang="en-US" b="1" dirty="0"/>
              <a:t>子集</a:t>
            </a:r>
            <a:r>
              <a:rPr lang="zh-CN" altLang="en-US" dirty="0"/>
              <a:t> </a:t>
            </a:r>
            <a:endParaRPr lang="en-US" altLang="zh-CN" dirty="0"/>
          </a:p>
          <a:p>
            <a:pPr lvl="1">
              <a:spcBef>
                <a:spcPts val="600"/>
              </a:spcBef>
            </a:pPr>
            <a:endParaRPr lang="zh-CN" altLang="en-US" dirty="0"/>
          </a:p>
        </p:txBody>
      </p:sp>
      <p:pic>
        <p:nvPicPr>
          <p:cNvPr id="7" name="图片 6">
            <a:extLst>
              <a:ext uri="{FF2B5EF4-FFF2-40B4-BE49-F238E27FC236}">
                <a16:creationId xmlns:a16="http://schemas.microsoft.com/office/drawing/2014/main" id="{2BFC58DF-C42E-0014-4836-1CD0766E173F}"/>
              </a:ext>
            </a:extLst>
          </p:cNvPr>
          <p:cNvPicPr>
            <a:picLocks noChangeAspect="1"/>
          </p:cNvPicPr>
          <p:nvPr/>
        </p:nvPicPr>
        <p:blipFill>
          <a:blip r:embed="rId3"/>
          <a:stretch>
            <a:fillRect/>
          </a:stretch>
        </p:blipFill>
        <p:spPr>
          <a:xfrm>
            <a:off x="3154948" y="3429000"/>
            <a:ext cx="6305205" cy="3079286"/>
          </a:xfrm>
          <a:prstGeom prst="rect">
            <a:avLst/>
          </a:prstGeom>
        </p:spPr>
      </p:pic>
    </p:spTree>
    <p:extLst>
      <p:ext uri="{BB962C8B-B14F-4D97-AF65-F5344CB8AC3E}">
        <p14:creationId xmlns:p14="http://schemas.microsoft.com/office/powerpoint/2010/main" val="1629806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A6D00-B467-550D-554E-9C91B9BF026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65A7FC-1158-DE43-4A7A-863EE1093200}"/>
              </a:ext>
            </a:extLst>
          </p:cNvPr>
          <p:cNvSpPr>
            <a:spLocks noGrp="1"/>
          </p:cNvSpPr>
          <p:nvPr>
            <p:ph type="sldNum" sz="quarter" idx="12"/>
          </p:nvPr>
        </p:nvSpPr>
        <p:spPr/>
        <p:txBody>
          <a:bodyPr/>
          <a:lstStyle/>
          <a:p>
            <a:fld id="{85F8B262-510B-45FB-9F68-19347AFD565E}" type="slidenum">
              <a:rPr lang="zh-CN" altLang="en-US" smtClean="0"/>
              <a:pPr/>
              <a:t>12</a:t>
            </a:fld>
            <a:endParaRPr lang="zh-CN" altLang="en-US" dirty="0"/>
          </a:p>
        </p:txBody>
      </p:sp>
      <p:sp>
        <p:nvSpPr>
          <p:cNvPr id="3" name="Footer Placeholder 2">
            <a:extLst>
              <a:ext uri="{FF2B5EF4-FFF2-40B4-BE49-F238E27FC236}">
                <a16:creationId xmlns:a16="http://schemas.microsoft.com/office/drawing/2014/main" id="{1C776763-3B0E-BF17-D1F7-E697923502FD}"/>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060CF0D2-0B4B-779D-32C5-AB15C19AB014}"/>
              </a:ext>
            </a:extLst>
          </p:cNvPr>
          <p:cNvSpPr>
            <a:spLocks noGrp="1"/>
          </p:cNvSpPr>
          <p:nvPr>
            <p:ph type="title"/>
          </p:nvPr>
        </p:nvSpPr>
        <p:spPr/>
        <p:txBody>
          <a:bodyPr/>
          <a:lstStyle/>
          <a:p>
            <a:r>
              <a:rPr lang="ja-JP" altLang="en-US"/>
              <a:t>注意力机制的优化</a:t>
            </a:r>
            <a:endParaRPr lang="en-CN" dirty="0"/>
          </a:p>
        </p:txBody>
      </p:sp>
      <p:sp>
        <p:nvSpPr>
          <p:cNvPr id="5" name="Content Placeholder 4">
            <a:extLst>
              <a:ext uri="{FF2B5EF4-FFF2-40B4-BE49-F238E27FC236}">
                <a16:creationId xmlns:a16="http://schemas.microsoft.com/office/drawing/2014/main" id="{B554645F-0D39-7D6B-C764-9F8EE340B113}"/>
              </a:ext>
            </a:extLst>
          </p:cNvPr>
          <p:cNvSpPr>
            <a:spLocks noGrp="1"/>
          </p:cNvSpPr>
          <p:nvPr>
            <p:ph sz="quarter" idx="1"/>
          </p:nvPr>
        </p:nvSpPr>
        <p:spPr>
          <a:xfrm>
            <a:off x="722326" y="1070856"/>
            <a:ext cx="10799114" cy="5397449"/>
          </a:xfrm>
        </p:spPr>
        <p:txBody>
          <a:bodyPr/>
          <a:lstStyle/>
          <a:p>
            <a:r>
              <a:rPr lang="en-US" altLang="zh-CN" b="1" dirty="0" err="1"/>
              <a:t>FlashAttention</a:t>
            </a:r>
            <a:endParaRPr lang="en-US" altLang="zh-CN" dirty="0"/>
          </a:p>
          <a:p>
            <a:pPr lvl="1">
              <a:spcBef>
                <a:spcPts val="600"/>
              </a:spcBef>
            </a:pPr>
            <a:r>
              <a:rPr lang="zh-CN" altLang="en-US" dirty="0"/>
              <a:t>背景</a:t>
            </a:r>
            <a:endParaRPr lang="en-US" altLang="zh-CN" dirty="0"/>
          </a:p>
          <a:p>
            <a:pPr lvl="2">
              <a:spcBef>
                <a:spcPts val="600"/>
              </a:spcBef>
            </a:pPr>
            <a:r>
              <a:rPr lang="zh-CN" altLang="en-US" dirty="0"/>
              <a:t>标准注意力机制频繁读写高带宽内存（</a:t>
            </a:r>
            <a:r>
              <a:rPr lang="en-US" altLang="zh-CN" dirty="0"/>
              <a:t>HBM</a:t>
            </a:r>
            <a:r>
              <a:rPr lang="zh-CN" altLang="en-US" dirty="0"/>
              <a:t>）</a:t>
            </a:r>
          </a:p>
          <a:p>
            <a:pPr lvl="2">
              <a:spcBef>
                <a:spcPts val="600"/>
              </a:spcBef>
            </a:pPr>
            <a:r>
              <a:rPr lang="en-US" altLang="zh-CN" dirty="0" err="1"/>
              <a:t>Softmax</a:t>
            </a:r>
            <a:r>
              <a:rPr lang="zh-CN" altLang="en-US" dirty="0"/>
              <a:t>、</a:t>
            </a:r>
            <a:r>
              <a:rPr lang="en-US" altLang="zh-CN" dirty="0"/>
              <a:t>Dropout </a:t>
            </a:r>
            <a:r>
              <a:rPr lang="zh-CN" altLang="en-US" dirty="0"/>
              <a:t>等操作占用大量内存带宽，导致速度慢、能耗高</a:t>
            </a:r>
            <a:endParaRPr lang="en-US" altLang="zh-CN" dirty="0"/>
          </a:p>
          <a:p>
            <a:pPr lvl="1">
              <a:spcBef>
                <a:spcPts val="600"/>
              </a:spcBef>
            </a:pPr>
            <a:r>
              <a:rPr lang="zh-CN" altLang="en-US" dirty="0"/>
              <a:t>方法：将注意力 重新分块计算，避免中间结果频繁写入 </a:t>
            </a:r>
            <a:r>
              <a:rPr lang="en-US" altLang="zh-CN" dirty="0"/>
              <a:t>HBM</a:t>
            </a:r>
          </a:p>
          <a:p>
            <a:pPr lvl="2">
              <a:spcBef>
                <a:spcPts val="600"/>
              </a:spcBef>
            </a:pPr>
            <a:r>
              <a:rPr lang="zh-CN" altLang="en-US" dirty="0"/>
              <a:t>分块处理 </a:t>
            </a:r>
            <a:r>
              <a:rPr lang="en-US" altLang="zh-CN" dirty="0"/>
              <a:t>+ </a:t>
            </a:r>
            <a:r>
              <a:rPr lang="zh-CN" altLang="en-US" dirty="0"/>
              <a:t>多次遍历</a:t>
            </a:r>
          </a:p>
          <a:p>
            <a:pPr lvl="2">
              <a:spcBef>
                <a:spcPts val="600"/>
              </a:spcBef>
            </a:pPr>
            <a:r>
              <a:rPr lang="en-US" altLang="zh-CN" dirty="0" err="1"/>
              <a:t>Softmax</a:t>
            </a:r>
            <a:r>
              <a:rPr lang="en-US" altLang="zh-CN" dirty="0"/>
              <a:t> </a:t>
            </a:r>
            <a:r>
              <a:rPr lang="zh-CN" altLang="en-US" dirty="0"/>
              <a:t>归一化因子缓存，反向传播无需读取完整注意力矩阵</a:t>
            </a:r>
            <a:endParaRPr lang="en-US" altLang="zh-CN" dirty="0"/>
          </a:p>
          <a:p>
            <a:pPr lvl="1">
              <a:spcBef>
                <a:spcPts val="600"/>
              </a:spcBef>
            </a:pPr>
            <a:r>
              <a:rPr lang="zh-CN" altLang="en-US" dirty="0"/>
              <a:t>优势</a:t>
            </a:r>
            <a:endParaRPr lang="en-US" altLang="zh-CN" dirty="0"/>
          </a:p>
          <a:p>
            <a:pPr lvl="2">
              <a:spcBef>
                <a:spcPts val="600"/>
              </a:spcBef>
            </a:pPr>
            <a:r>
              <a:rPr lang="zh-CN" altLang="en-US" dirty="0"/>
              <a:t>更快的训练速度：</a:t>
            </a:r>
            <a:r>
              <a:rPr lang="en-US" altLang="zh-CN" dirty="0" err="1"/>
              <a:t>FlashAttention</a:t>
            </a:r>
            <a:r>
              <a:rPr lang="en-US" altLang="zh-CN" dirty="0"/>
              <a:t> </a:t>
            </a:r>
            <a:r>
              <a:rPr lang="zh-CN" altLang="en-US" dirty="0"/>
              <a:t>可以用更短的 </a:t>
            </a:r>
            <a:r>
              <a:rPr lang="en-US" altLang="zh-CN" dirty="0"/>
              <a:t>Wall-clock </a:t>
            </a:r>
            <a:r>
              <a:rPr lang="zh-CN" altLang="en-US" dirty="0"/>
              <a:t>时间更快地训练 </a:t>
            </a:r>
            <a:r>
              <a:rPr lang="en-US" altLang="zh-CN" dirty="0"/>
              <a:t>Transformer </a:t>
            </a:r>
            <a:r>
              <a:rPr lang="zh-CN" altLang="en-US" dirty="0"/>
              <a:t>模型</a:t>
            </a:r>
          </a:p>
          <a:p>
            <a:pPr lvl="2">
              <a:spcBef>
                <a:spcPts val="600"/>
              </a:spcBef>
            </a:pPr>
            <a:r>
              <a:rPr lang="zh-CN" altLang="en-US" dirty="0"/>
              <a:t>更好的模型效果：</a:t>
            </a:r>
            <a:r>
              <a:rPr lang="en-US" altLang="zh-CN" dirty="0" err="1"/>
              <a:t>FlashAttention</a:t>
            </a:r>
            <a:r>
              <a:rPr lang="en-US" altLang="zh-CN" dirty="0"/>
              <a:t> </a:t>
            </a:r>
            <a:r>
              <a:rPr lang="zh-CN" altLang="en-US" dirty="0"/>
              <a:t>使 </a:t>
            </a:r>
            <a:r>
              <a:rPr lang="en-US" altLang="zh-CN" dirty="0"/>
              <a:t>Transformer </a:t>
            </a:r>
            <a:r>
              <a:rPr lang="zh-CN" altLang="en-US" dirty="0"/>
              <a:t>能够处理更长的序列，从而提高了模型的质量并带来新的功能</a:t>
            </a:r>
          </a:p>
          <a:p>
            <a:pPr lvl="2">
              <a:spcBef>
                <a:spcPts val="600"/>
              </a:spcBef>
            </a:pPr>
            <a:r>
              <a:rPr lang="zh-CN" altLang="en-US" dirty="0"/>
              <a:t>注意力基准测试：</a:t>
            </a:r>
            <a:r>
              <a:rPr lang="en-US" altLang="zh-CN" dirty="0" err="1"/>
              <a:t>FlashAttention</a:t>
            </a:r>
            <a:r>
              <a:rPr lang="en-US" altLang="zh-CN" dirty="0"/>
              <a:t> </a:t>
            </a:r>
            <a:r>
              <a:rPr lang="zh-CN" altLang="en-US" dirty="0"/>
              <a:t>在长度为 </a:t>
            </a:r>
            <a:r>
              <a:rPr lang="en-US" altLang="zh-CN" dirty="0"/>
              <a:t>128 </a:t>
            </a:r>
            <a:r>
              <a:rPr lang="zh-CN" altLang="en-US" dirty="0"/>
              <a:t>到 </a:t>
            </a:r>
            <a:r>
              <a:rPr lang="en-US" altLang="zh-CN" dirty="0"/>
              <a:t>2K </a:t>
            </a:r>
            <a:r>
              <a:rPr lang="zh-CN" altLang="en-US" dirty="0"/>
              <a:t>的序列上比标准的注意力实现快</a:t>
            </a:r>
            <a:r>
              <a:rPr lang="en-US" altLang="zh-CN" dirty="0"/>
              <a:t>3</a:t>
            </a:r>
            <a:r>
              <a:rPr lang="zh-CN" altLang="en-US" dirty="0"/>
              <a:t>倍，并且长度可以扩展至</a:t>
            </a:r>
            <a:r>
              <a:rPr lang="en-US" altLang="zh-CN" dirty="0"/>
              <a:t>64K</a:t>
            </a:r>
          </a:p>
          <a:p>
            <a:pPr lvl="2">
              <a:spcBef>
                <a:spcPts val="600"/>
              </a:spcBef>
            </a:pPr>
            <a:endParaRPr lang="zh-CN" altLang="en-US" dirty="0"/>
          </a:p>
        </p:txBody>
      </p:sp>
    </p:spTree>
    <p:extLst>
      <p:ext uri="{BB962C8B-B14F-4D97-AF65-F5344CB8AC3E}">
        <p14:creationId xmlns:p14="http://schemas.microsoft.com/office/powerpoint/2010/main" val="1913921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A647F-9758-76E7-9B82-15DAF8F497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D5B09-454C-16B3-0711-37221DFEEE8F}"/>
              </a:ext>
            </a:extLst>
          </p:cNvPr>
          <p:cNvSpPr>
            <a:spLocks noGrp="1"/>
          </p:cNvSpPr>
          <p:nvPr>
            <p:ph type="sldNum" sz="quarter" idx="12"/>
          </p:nvPr>
        </p:nvSpPr>
        <p:spPr/>
        <p:txBody>
          <a:bodyPr/>
          <a:lstStyle/>
          <a:p>
            <a:fld id="{85F8B262-510B-45FB-9F68-19347AFD565E}" type="slidenum">
              <a:rPr lang="zh-CN" altLang="en-US" smtClean="0"/>
              <a:pPr/>
              <a:t>13</a:t>
            </a:fld>
            <a:endParaRPr lang="zh-CN" altLang="en-US" dirty="0"/>
          </a:p>
        </p:txBody>
      </p:sp>
      <p:sp>
        <p:nvSpPr>
          <p:cNvPr id="3" name="Footer Placeholder 2">
            <a:extLst>
              <a:ext uri="{FF2B5EF4-FFF2-40B4-BE49-F238E27FC236}">
                <a16:creationId xmlns:a16="http://schemas.microsoft.com/office/drawing/2014/main" id="{7DFEB6A1-A038-FA2B-8B46-D9F8AC1E8DE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B835671C-F005-0F23-8FBB-404919B9BA79}"/>
              </a:ext>
            </a:extLst>
          </p:cNvPr>
          <p:cNvSpPr>
            <a:spLocks noGrp="1"/>
          </p:cNvSpPr>
          <p:nvPr>
            <p:ph type="title"/>
          </p:nvPr>
        </p:nvSpPr>
        <p:spPr/>
        <p:txBody>
          <a:bodyPr/>
          <a:lstStyle/>
          <a:p>
            <a:r>
              <a:rPr lang="ja-JP" altLang="en-US"/>
              <a:t>注意力机制的优化</a:t>
            </a:r>
            <a:endParaRPr lang="en-CN" dirty="0"/>
          </a:p>
        </p:txBody>
      </p:sp>
      <p:sp>
        <p:nvSpPr>
          <p:cNvPr id="5" name="Content Placeholder 4">
            <a:extLst>
              <a:ext uri="{FF2B5EF4-FFF2-40B4-BE49-F238E27FC236}">
                <a16:creationId xmlns:a16="http://schemas.microsoft.com/office/drawing/2014/main" id="{1916178D-75CC-6C1D-76ED-E15AF9AFC411}"/>
              </a:ext>
            </a:extLst>
          </p:cNvPr>
          <p:cNvSpPr>
            <a:spLocks noGrp="1"/>
          </p:cNvSpPr>
          <p:nvPr>
            <p:ph sz="quarter" idx="1"/>
          </p:nvPr>
        </p:nvSpPr>
        <p:spPr>
          <a:xfrm>
            <a:off x="722326" y="1070857"/>
            <a:ext cx="10799114" cy="2358143"/>
          </a:xfrm>
        </p:spPr>
        <p:txBody>
          <a:bodyPr/>
          <a:lstStyle/>
          <a:p>
            <a:r>
              <a:rPr lang="en-US" altLang="zh-CN" b="1" dirty="0" err="1"/>
              <a:t>FlashAttention</a:t>
            </a:r>
            <a:endParaRPr lang="en-US" altLang="zh-CN" dirty="0"/>
          </a:p>
          <a:p>
            <a:pPr lvl="1">
              <a:spcBef>
                <a:spcPts val="600"/>
              </a:spcBef>
            </a:pPr>
            <a:endParaRPr lang="zh-CN" altLang="en-US" dirty="0"/>
          </a:p>
        </p:txBody>
      </p:sp>
      <p:pic>
        <p:nvPicPr>
          <p:cNvPr id="6" name="图片 5">
            <a:extLst>
              <a:ext uri="{FF2B5EF4-FFF2-40B4-BE49-F238E27FC236}">
                <a16:creationId xmlns:a16="http://schemas.microsoft.com/office/drawing/2014/main" id="{47D5D77D-D5FE-CECF-5744-295EB588C268}"/>
              </a:ext>
            </a:extLst>
          </p:cNvPr>
          <p:cNvPicPr>
            <a:picLocks noChangeAspect="1"/>
          </p:cNvPicPr>
          <p:nvPr/>
        </p:nvPicPr>
        <p:blipFill>
          <a:blip r:embed="rId3"/>
          <a:stretch>
            <a:fillRect/>
          </a:stretch>
        </p:blipFill>
        <p:spPr>
          <a:xfrm>
            <a:off x="3463803" y="1632418"/>
            <a:ext cx="5469141" cy="4826681"/>
          </a:xfrm>
          <a:prstGeom prst="rect">
            <a:avLst/>
          </a:prstGeom>
        </p:spPr>
      </p:pic>
    </p:spTree>
    <p:extLst>
      <p:ext uri="{BB962C8B-B14F-4D97-AF65-F5344CB8AC3E}">
        <p14:creationId xmlns:p14="http://schemas.microsoft.com/office/powerpoint/2010/main" val="1202040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BB9D6-23C0-F387-BEAF-AAE05F869A7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1CAFD76-83EE-6A79-5176-BD9036938122}"/>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大语言模型的基本结构</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922757A2-7525-1245-24D2-5138AD3B8354}"/>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67D53EC3-B380-8BF9-4DFD-1204C69842F8}"/>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注意力机制的优化</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B373AF7C-D0E2-77C7-CFF9-9F127F12D832}"/>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BA5C3809-18BD-978A-EBAB-745E7A912428}"/>
              </a:ext>
            </a:extLst>
          </p:cNvPr>
          <p:cNvSpPr>
            <a:spLocks noGrp="1"/>
          </p:cNvSpPr>
          <p:nvPr>
            <p:ph type="body" idx="13"/>
          </p:nvPr>
        </p:nvSpPr>
        <p:spPr>
          <a:xfrm>
            <a:off x="4794749" y="3462420"/>
            <a:ext cx="5167298" cy="453113"/>
          </a:xfrm>
        </p:spPr>
        <p:txBody>
          <a:bodyPr/>
          <a:lstStyle/>
          <a:p>
            <a:r>
              <a:rPr lang="zh-CN" altLang="en-US" dirty="0"/>
              <a:t>位置编码策略</a:t>
            </a:r>
            <a:endParaRPr lang="en-CN" altLang="zh-CN" dirty="0"/>
          </a:p>
        </p:txBody>
      </p:sp>
      <p:sp>
        <p:nvSpPr>
          <p:cNvPr id="8" name="Text Placeholder 7">
            <a:extLst>
              <a:ext uri="{FF2B5EF4-FFF2-40B4-BE49-F238E27FC236}">
                <a16:creationId xmlns:a16="http://schemas.microsoft.com/office/drawing/2014/main" id="{CC433EA2-8A5E-336D-5BDF-26A504A4F350}"/>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22DE2739-3CC8-4BBE-706C-60D6098262DC}"/>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长上下文处理策略</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A5F707EE-D88D-7F8D-CD79-B3D4D85511C6}"/>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39FE2709-AACB-ADA5-6BA8-035B3ADFD740}"/>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并行训练策略</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0E548575-4EA2-B2CC-B8BD-42FD6A2E8364}"/>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3430481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95E70-60AA-967C-3652-7038BFC5987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7C4A05-5308-B554-7F3E-9C018F6E4BD0}"/>
              </a:ext>
            </a:extLst>
          </p:cNvPr>
          <p:cNvSpPr>
            <a:spLocks noGrp="1"/>
          </p:cNvSpPr>
          <p:nvPr>
            <p:ph type="sldNum" sz="quarter" idx="12"/>
          </p:nvPr>
        </p:nvSpPr>
        <p:spPr/>
        <p:txBody>
          <a:bodyPr/>
          <a:lstStyle/>
          <a:p>
            <a:fld id="{85F8B262-510B-45FB-9F68-19347AFD565E}" type="slidenum">
              <a:rPr lang="zh-CN" altLang="en-US" smtClean="0"/>
              <a:pPr/>
              <a:t>15</a:t>
            </a:fld>
            <a:endParaRPr lang="zh-CN" altLang="en-US" dirty="0"/>
          </a:p>
        </p:txBody>
      </p:sp>
      <p:sp>
        <p:nvSpPr>
          <p:cNvPr id="3" name="Footer Placeholder 2">
            <a:extLst>
              <a:ext uri="{FF2B5EF4-FFF2-40B4-BE49-F238E27FC236}">
                <a16:creationId xmlns:a16="http://schemas.microsoft.com/office/drawing/2014/main" id="{56A3BF68-4DEE-0974-52A4-C23E193A9C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9E49885-FB13-7EDD-DAB1-CCCCF8589322}"/>
              </a:ext>
            </a:extLst>
          </p:cNvPr>
          <p:cNvSpPr>
            <a:spLocks noGrp="1"/>
          </p:cNvSpPr>
          <p:nvPr>
            <p:ph type="title"/>
          </p:nvPr>
        </p:nvSpPr>
        <p:spPr/>
        <p:txBody>
          <a:bodyPr/>
          <a:lstStyle/>
          <a:p>
            <a:r>
              <a:rPr lang="ja-JP" altLang="en-US"/>
              <a:t>位置编码策略</a:t>
            </a:r>
            <a:endParaRPr lang="en-CN" dirty="0"/>
          </a:p>
        </p:txBody>
      </p:sp>
      <p:sp>
        <p:nvSpPr>
          <p:cNvPr id="5" name="Content Placeholder 4">
            <a:extLst>
              <a:ext uri="{FF2B5EF4-FFF2-40B4-BE49-F238E27FC236}">
                <a16:creationId xmlns:a16="http://schemas.microsoft.com/office/drawing/2014/main" id="{5AFF1764-8E1C-E462-1FCA-A61D5180B4FC}"/>
              </a:ext>
            </a:extLst>
          </p:cNvPr>
          <p:cNvSpPr>
            <a:spLocks noGrp="1"/>
          </p:cNvSpPr>
          <p:nvPr>
            <p:ph sz="quarter" idx="1"/>
          </p:nvPr>
        </p:nvSpPr>
        <p:spPr>
          <a:xfrm>
            <a:off x="722326" y="1070857"/>
            <a:ext cx="10799114" cy="4145519"/>
          </a:xfrm>
        </p:spPr>
        <p:txBody>
          <a:bodyPr/>
          <a:lstStyle/>
          <a:p>
            <a:r>
              <a:rPr lang="en-US" altLang="zh-CN" b="1" dirty="0" err="1"/>
              <a:t>RoPE</a:t>
            </a:r>
            <a:r>
              <a:rPr lang="zh-CN" altLang="en-US" b="1" dirty="0"/>
              <a:t> </a:t>
            </a:r>
            <a:r>
              <a:rPr lang="en-US" altLang="zh-CN" b="1" dirty="0"/>
              <a:t>(Rotary</a:t>
            </a:r>
            <a:r>
              <a:rPr lang="zh-CN" altLang="en-US" b="1" dirty="0"/>
              <a:t> </a:t>
            </a:r>
            <a:r>
              <a:rPr lang="en-US" altLang="zh-CN" b="1" dirty="0"/>
              <a:t>Positional</a:t>
            </a:r>
            <a:r>
              <a:rPr lang="zh-CN" altLang="en-US" b="1" dirty="0"/>
              <a:t> </a:t>
            </a:r>
            <a:r>
              <a:rPr lang="en-US" altLang="zh-CN" b="1" dirty="0"/>
              <a:t>Embeddings)</a:t>
            </a:r>
            <a:endParaRPr lang="en-US" altLang="zh-CN" dirty="0"/>
          </a:p>
          <a:p>
            <a:pPr lvl="1"/>
            <a:r>
              <a:rPr lang="zh-CN" altLang="en-US" dirty="0"/>
              <a:t>背景问题</a:t>
            </a:r>
          </a:p>
          <a:p>
            <a:pPr lvl="2"/>
            <a:r>
              <a:rPr lang="zh-CN" altLang="en-US" dirty="0"/>
              <a:t>标准的绝对位置编码存在最大长度限制，难以适配超长序列或流式输入。</a:t>
            </a:r>
          </a:p>
          <a:p>
            <a:pPr lvl="2"/>
            <a:r>
              <a:rPr lang="zh-CN" altLang="en-US" dirty="0"/>
              <a:t>对于长文本，传统位置编码难以捕捉 远距离相对位置信息。</a:t>
            </a:r>
          </a:p>
          <a:p>
            <a:pPr lvl="1"/>
            <a:r>
              <a:rPr lang="en-US" altLang="zh-CN" dirty="0" err="1"/>
              <a:t>RoPE</a:t>
            </a:r>
            <a:r>
              <a:rPr lang="en-US" altLang="zh-CN" dirty="0"/>
              <a:t> </a:t>
            </a:r>
            <a:r>
              <a:rPr lang="zh-CN" altLang="en-US" dirty="0"/>
              <a:t>的核心思想：将位置信息融入到注意力机制中的 </a:t>
            </a:r>
            <a:r>
              <a:rPr lang="en-US" altLang="zh-CN" dirty="0"/>
              <a:t>Query </a:t>
            </a:r>
            <a:r>
              <a:rPr lang="zh-CN" altLang="en-US" dirty="0"/>
              <a:t>和 </a:t>
            </a:r>
            <a:r>
              <a:rPr lang="en-US" altLang="zh-CN" dirty="0"/>
              <a:t>Key</a:t>
            </a:r>
            <a:r>
              <a:rPr lang="zh-CN" altLang="en-US" dirty="0"/>
              <a:t>，通过二维旋转操作实现位置编码</a:t>
            </a:r>
            <a:endParaRPr lang="en-US" altLang="zh-CN" dirty="0"/>
          </a:p>
          <a:p>
            <a:pPr lvl="1"/>
            <a:r>
              <a:rPr lang="zh-CN" altLang="en-US" dirty="0"/>
              <a:t>具有以下优势：</a:t>
            </a:r>
          </a:p>
          <a:p>
            <a:pPr lvl="2"/>
            <a:r>
              <a:rPr lang="zh-CN" altLang="en-US" dirty="0"/>
              <a:t>捕捉连续的相对位置信息，提升模型对长距离依赖的建模能力</a:t>
            </a:r>
          </a:p>
          <a:p>
            <a:pPr lvl="2"/>
            <a:r>
              <a:rPr lang="zh-CN" altLang="en-US" dirty="0"/>
              <a:t>支持任意长度的输入，无需事先定义最大位置</a:t>
            </a:r>
          </a:p>
          <a:p>
            <a:pPr lvl="2"/>
            <a:r>
              <a:rPr lang="zh-CN" altLang="en-US" dirty="0"/>
              <a:t>保持注意力得分的平移等变性（</a:t>
            </a:r>
            <a:r>
              <a:rPr lang="en-US" altLang="zh-CN" dirty="0"/>
              <a:t>translation invariance</a:t>
            </a:r>
            <a:r>
              <a:rPr lang="zh-CN" altLang="en-US" dirty="0"/>
              <a:t>）</a:t>
            </a:r>
          </a:p>
        </p:txBody>
      </p:sp>
    </p:spTree>
    <p:extLst>
      <p:ext uri="{BB962C8B-B14F-4D97-AF65-F5344CB8AC3E}">
        <p14:creationId xmlns:p14="http://schemas.microsoft.com/office/powerpoint/2010/main" val="3273457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95A50-C407-35E1-8A37-E5748DD2D71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B993AD-EE69-25BF-B089-29903B7E263D}"/>
              </a:ext>
            </a:extLst>
          </p:cNvPr>
          <p:cNvSpPr>
            <a:spLocks noGrp="1"/>
          </p:cNvSpPr>
          <p:nvPr>
            <p:ph type="sldNum" sz="quarter" idx="12"/>
          </p:nvPr>
        </p:nvSpPr>
        <p:spPr/>
        <p:txBody>
          <a:bodyPr/>
          <a:lstStyle/>
          <a:p>
            <a:fld id="{85F8B262-510B-45FB-9F68-19347AFD565E}" type="slidenum">
              <a:rPr lang="zh-CN" altLang="en-US" smtClean="0"/>
              <a:pPr/>
              <a:t>16</a:t>
            </a:fld>
            <a:endParaRPr lang="zh-CN" altLang="en-US" dirty="0"/>
          </a:p>
        </p:txBody>
      </p:sp>
      <p:sp>
        <p:nvSpPr>
          <p:cNvPr id="3" name="Footer Placeholder 2">
            <a:extLst>
              <a:ext uri="{FF2B5EF4-FFF2-40B4-BE49-F238E27FC236}">
                <a16:creationId xmlns:a16="http://schemas.microsoft.com/office/drawing/2014/main" id="{DF3B8673-1F12-BB07-1065-B425D887D5C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86C3F4FA-32BD-9A6C-7909-18346015874D}"/>
              </a:ext>
            </a:extLst>
          </p:cNvPr>
          <p:cNvSpPr>
            <a:spLocks noGrp="1"/>
          </p:cNvSpPr>
          <p:nvPr>
            <p:ph type="title"/>
          </p:nvPr>
        </p:nvSpPr>
        <p:spPr/>
        <p:txBody>
          <a:bodyPr/>
          <a:lstStyle/>
          <a:p>
            <a:r>
              <a:rPr lang="ja-JP" altLang="en-US"/>
              <a:t>位置编码策略</a:t>
            </a:r>
            <a:endParaRPr lang="en-CN" dirty="0"/>
          </a:p>
        </p:txBody>
      </p:sp>
      <p:sp>
        <p:nvSpPr>
          <p:cNvPr id="5" name="Content Placeholder 4">
            <a:extLst>
              <a:ext uri="{FF2B5EF4-FFF2-40B4-BE49-F238E27FC236}">
                <a16:creationId xmlns:a16="http://schemas.microsoft.com/office/drawing/2014/main" id="{B073149D-ACDD-8A83-6689-D1ED613BC631}"/>
              </a:ext>
            </a:extLst>
          </p:cNvPr>
          <p:cNvSpPr>
            <a:spLocks noGrp="1"/>
          </p:cNvSpPr>
          <p:nvPr>
            <p:ph sz="quarter" idx="1"/>
          </p:nvPr>
        </p:nvSpPr>
        <p:spPr>
          <a:xfrm>
            <a:off x="722326" y="1070857"/>
            <a:ext cx="10799114" cy="2358143"/>
          </a:xfrm>
        </p:spPr>
        <p:txBody>
          <a:bodyPr/>
          <a:lstStyle/>
          <a:p>
            <a:r>
              <a:rPr lang="en-US" altLang="zh-CN" b="1" dirty="0" err="1"/>
              <a:t>RoPE</a:t>
            </a:r>
            <a:r>
              <a:rPr lang="zh-CN" altLang="en-US" b="1" dirty="0"/>
              <a:t> </a:t>
            </a:r>
            <a:r>
              <a:rPr lang="en-US" altLang="zh-CN" b="1" dirty="0"/>
              <a:t>(Rotary</a:t>
            </a:r>
            <a:r>
              <a:rPr lang="zh-CN" altLang="en-US" b="1" dirty="0"/>
              <a:t> </a:t>
            </a:r>
            <a:r>
              <a:rPr lang="en-US" altLang="zh-CN" b="1" dirty="0"/>
              <a:t>Positional</a:t>
            </a:r>
            <a:r>
              <a:rPr lang="zh-CN" altLang="en-US" b="1" dirty="0"/>
              <a:t> </a:t>
            </a:r>
            <a:r>
              <a:rPr lang="en-US" altLang="zh-CN" b="1" dirty="0"/>
              <a:t>Embeddings)</a:t>
            </a:r>
          </a:p>
          <a:p>
            <a:pPr lvl="1"/>
            <a:r>
              <a:rPr lang="zh-CN" altLang="en-US" dirty="0"/>
              <a:t>在隐含层维度上，每两个维度划分为一组，那么总维度为 </a:t>
            </a:r>
            <a:r>
              <a:rPr lang="en-US" altLang="zh-CN" dirty="0"/>
              <a:t>d </a:t>
            </a:r>
            <a:r>
              <a:rPr lang="zh-CN" altLang="en-US" dirty="0"/>
              <a:t>的向量可划分为 </a:t>
            </a:r>
            <a:r>
              <a:rPr lang="en-US" altLang="zh-CN" dirty="0"/>
              <a:t>d/2 </a:t>
            </a:r>
            <a:r>
              <a:rPr lang="zh-CN" altLang="en-US" dirty="0"/>
              <a:t>个组</a:t>
            </a:r>
            <a:endParaRPr lang="en-US" altLang="zh-CN" dirty="0"/>
          </a:p>
          <a:p>
            <a:pPr lvl="1"/>
            <a:r>
              <a:rPr lang="zh-CN" altLang="en-US" dirty="0"/>
              <a:t>对每组赋予一个角度 </a:t>
            </a:r>
            <a:r>
              <a:rPr lang="el-GR" altLang="zh-CN" dirty="0"/>
              <a:t>θ</a:t>
            </a:r>
            <a:r>
              <a:rPr lang="zh-CN" altLang="el-GR" dirty="0"/>
              <a:t>， </a:t>
            </a:r>
            <a:r>
              <a:rPr lang="zh-CN" altLang="en-US" dirty="0"/>
              <a:t>并且记录其所对应的绝对位置 </a:t>
            </a:r>
            <a:r>
              <a:rPr lang="en-US" altLang="zh-CN" dirty="0"/>
              <a:t>m</a:t>
            </a:r>
            <a:r>
              <a:rPr lang="zh-CN" altLang="en-US" dirty="0"/>
              <a:t>；</a:t>
            </a:r>
          </a:p>
          <a:p>
            <a:pPr lvl="1"/>
            <a:r>
              <a:rPr lang="zh-CN" altLang="en-US" dirty="0"/>
              <a:t>将每组中的两个元素旋转 </a:t>
            </a:r>
            <a:r>
              <a:rPr lang="en-US" altLang="zh-CN" dirty="0"/>
              <a:t>m</a:t>
            </a:r>
            <a:r>
              <a:rPr lang="el-GR" altLang="zh-CN" dirty="0"/>
              <a:t>θ </a:t>
            </a:r>
            <a:r>
              <a:rPr lang="zh-CN" altLang="en-US" dirty="0"/>
              <a:t>角度，以此融入位置信息。</a:t>
            </a:r>
          </a:p>
        </p:txBody>
      </p:sp>
      <p:pic>
        <p:nvPicPr>
          <p:cNvPr id="6" name="图片 5">
            <a:extLst>
              <a:ext uri="{FF2B5EF4-FFF2-40B4-BE49-F238E27FC236}">
                <a16:creationId xmlns:a16="http://schemas.microsoft.com/office/drawing/2014/main" id="{CBF183D8-8BD9-5737-7FB8-82918DE49723}"/>
              </a:ext>
            </a:extLst>
          </p:cNvPr>
          <p:cNvPicPr>
            <a:picLocks noChangeAspect="1"/>
          </p:cNvPicPr>
          <p:nvPr/>
        </p:nvPicPr>
        <p:blipFill>
          <a:blip r:embed="rId3"/>
          <a:stretch>
            <a:fillRect/>
          </a:stretch>
        </p:blipFill>
        <p:spPr>
          <a:xfrm>
            <a:off x="3421897" y="3203753"/>
            <a:ext cx="5399972" cy="3391717"/>
          </a:xfrm>
          <a:prstGeom prst="rect">
            <a:avLst/>
          </a:prstGeom>
        </p:spPr>
      </p:pic>
    </p:spTree>
    <p:extLst>
      <p:ext uri="{BB962C8B-B14F-4D97-AF65-F5344CB8AC3E}">
        <p14:creationId xmlns:p14="http://schemas.microsoft.com/office/powerpoint/2010/main" val="88273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8BB5F-B431-FA34-F900-53A91C14CBE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63C12-951A-DFE2-D77C-57287515BF4D}"/>
              </a:ext>
            </a:extLst>
          </p:cNvPr>
          <p:cNvSpPr>
            <a:spLocks noGrp="1"/>
          </p:cNvSpPr>
          <p:nvPr>
            <p:ph type="sldNum" sz="quarter" idx="12"/>
          </p:nvPr>
        </p:nvSpPr>
        <p:spPr/>
        <p:txBody>
          <a:bodyPr/>
          <a:lstStyle/>
          <a:p>
            <a:fld id="{85F8B262-510B-45FB-9F68-19347AFD565E}" type="slidenum">
              <a:rPr lang="zh-CN" altLang="en-US" smtClean="0"/>
              <a:pPr/>
              <a:t>17</a:t>
            </a:fld>
            <a:endParaRPr lang="zh-CN" altLang="en-US" dirty="0"/>
          </a:p>
        </p:txBody>
      </p:sp>
      <p:sp>
        <p:nvSpPr>
          <p:cNvPr id="3" name="Footer Placeholder 2">
            <a:extLst>
              <a:ext uri="{FF2B5EF4-FFF2-40B4-BE49-F238E27FC236}">
                <a16:creationId xmlns:a16="http://schemas.microsoft.com/office/drawing/2014/main" id="{221FFEAA-10FA-07D9-90C0-1F147EFB893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4FC509E9-22FA-2FFD-BF9D-C6F2381002D5}"/>
              </a:ext>
            </a:extLst>
          </p:cNvPr>
          <p:cNvSpPr>
            <a:spLocks noGrp="1"/>
          </p:cNvSpPr>
          <p:nvPr>
            <p:ph type="title"/>
          </p:nvPr>
        </p:nvSpPr>
        <p:spPr/>
        <p:txBody>
          <a:bodyPr/>
          <a:lstStyle/>
          <a:p>
            <a:r>
              <a:rPr lang="ja-JP" altLang="en-US"/>
              <a:t>位置编码策略</a:t>
            </a:r>
            <a:endParaRPr lang="en-CN" dirty="0"/>
          </a:p>
        </p:txBody>
      </p:sp>
      <p:sp>
        <p:nvSpPr>
          <p:cNvPr id="5" name="Content Placeholder 4">
            <a:extLst>
              <a:ext uri="{FF2B5EF4-FFF2-40B4-BE49-F238E27FC236}">
                <a16:creationId xmlns:a16="http://schemas.microsoft.com/office/drawing/2014/main" id="{18EBA38C-7EA5-1B4C-7167-2184D354121E}"/>
              </a:ext>
            </a:extLst>
          </p:cNvPr>
          <p:cNvSpPr>
            <a:spLocks noGrp="1"/>
          </p:cNvSpPr>
          <p:nvPr>
            <p:ph sz="quarter" idx="1"/>
          </p:nvPr>
        </p:nvSpPr>
        <p:spPr>
          <a:xfrm>
            <a:off x="722326" y="1070856"/>
            <a:ext cx="10799114" cy="4458501"/>
          </a:xfrm>
        </p:spPr>
        <p:txBody>
          <a:bodyPr/>
          <a:lstStyle/>
          <a:p>
            <a:r>
              <a:rPr lang="en-US" altLang="zh-CN" b="1" dirty="0" err="1"/>
              <a:t>ALiBi</a:t>
            </a:r>
            <a:r>
              <a:rPr lang="zh-CN" altLang="en-US" b="1" dirty="0"/>
              <a:t> </a:t>
            </a:r>
            <a:r>
              <a:rPr lang="en-US" altLang="zh-CN" b="1" dirty="0"/>
              <a:t>(Attention with Linear Biases)</a:t>
            </a:r>
          </a:p>
          <a:p>
            <a:pPr lvl="1"/>
            <a:r>
              <a:rPr lang="zh-CN" altLang="en-US" dirty="0"/>
              <a:t>出发点</a:t>
            </a:r>
          </a:p>
          <a:p>
            <a:pPr lvl="2"/>
            <a:r>
              <a:rPr lang="zh-CN" altLang="en-US" dirty="0"/>
              <a:t>传统位置编码（如绝对编码）不适用于超长序列</a:t>
            </a:r>
          </a:p>
          <a:p>
            <a:pPr lvl="2"/>
            <a:r>
              <a:rPr lang="en-US" altLang="zh-CN" dirty="0" err="1"/>
              <a:t>RoPE</a:t>
            </a:r>
            <a:r>
              <a:rPr lang="en-US" altLang="zh-CN" dirty="0"/>
              <a:t> </a:t>
            </a:r>
            <a:r>
              <a:rPr lang="zh-CN" altLang="en-US" dirty="0"/>
              <a:t>虽然相对强大，但仍需在输入中显式加入位置结构</a:t>
            </a:r>
          </a:p>
          <a:p>
            <a:pPr lvl="2"/>
            <a:r>
              <a:rPr lang="en-US" altLang="zh-CN" dirty="0" err="1"/>
              <a:t>ALiBi</a:t>
            </a:r>
            <a:r>
              <a:rPr lang="en-US" altLang="zh-CN" dirty="0"/>
              <a:t> </a:t>
            </a:r>
            <a:r>
              <a:rPr lang="zh-CN" altLang="en-US" dirty="0"/>
              <a:t>直接在注意力打分中引入线性位置偏置项，简洁高效</a:t>
            </a:r>
          </a:p>
          <a:p>
            <a:pPr lvl="1"/>
            <a:r>
              <a:rPr lang="zh-CN" altLang="en-US" dirty="0"/>
              <a:t>特点与优势</a:t>
            </a:r>
          </a:p>
          <a:p>
            <a:pPr lvl="2"/>
            <a:r>
              <a:rPr lang="zh-CN" altLang="en-US" dirty="0"/>
              <a:t>不需要额外的位置嵌入参数</a:t>
            </a:r>
          </a:p>
          <a:p>
            <a:pPr lvl="2"/>
            <a:r>
              <a:rPr lang="zh-CN" altLang="en-US" dirty="0"/>
              <a:t>支持动态长度与超长序列</a:t>
            </a:r>
          </a:p>
          <a:p>
            <a:pPr lvl="2"/>
            <a:r>
              <a:rPr lang="zh-CN" altLang="en-US" dirty="0"/>
              <a:t>归纳偏好：自然偏向近期上下文，有利于结构理解</a:t>
            </a:r>
          </a:p>
          <a:p>
            <a:pPr lvl="2"/>
            <a:r>
              <a:rPr lang="zh-CN" altLang="en-US" dirty="0"/>
              <a:t>与 </a:t>
            </a:r>
            <a:r>
              <a:rPr lang="en-US" altLang="zh-CN" dirty="0"/>
              <a:t>LLaMA </a:t>
            </a:r>
            <a:r>
              <a:rPr lang="zh-CN" altLang="en-US" dirty="0"/>
              <a:t>等主流大模型架构兼容</a:t>
            </a:r>
          </a:p>
        </p:txBody>
      </p:sp>
    </p:spTree>
    <p:extLst>
      <p:ext uri="{BB962C8B-B14F-4D97-AF65-F5344CB8AC3E}">
        <p14:creationId xmlns:p14="http://schemas.microsoft.com/office/powerpoint/2010/main" val="23005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D67AF-5438-28B2-2930-74C4F2EE086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CDF7F1-5AA7-FD38-1B82-47417B7F22EA}"/>
              </a:ext>
            </a:extLst>
          </p:cNvPr>
          <p:cNvSpPr>
            <a:spLocks noGrp="1"/>
          </p:cNvSpPr>
          <p:nvPr>
            <p:ph type="sldNum" sz="quarter" idx="12"/>
          </p:nvPr>
        </p:nvSpPr>
        <p:spPr/>
        <p:txBody>
          <a:bodyPr/>
          <a:lstStyle/>
          <a:p>
            <a:fld id="{85F8B262-510B-45FB-9F68-19347AFD565E}" type="slidenum">
              <a:rPr lang="zh-CN" altLang="en-US" smtClean="0"/>
              <a:pPr/>
              <a:t>18</a:t>
            </a:fld>
            <a:endParaRPr lang="zh-CN" altLang="en-US" dirty="0"/>
          </a:p>
        </p:txBody>
      </p:sp>
      <p:sp>
        <p:nvSpPr>
          <p:cNvPr id="3" name="Footer Placeholder 2">
            <a:extLst>
              <a:ext uri="{FF2B5EF4-FFF2-40B4-BE49-F238E27FC236}">
                <a16:creationId xmlns:a16="http://schemas.microsoft.com/office/drawing/2014/main" id="{363F42A7-3231-D13B-886D-3C9661AB8726}"/>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8F544828-931E-6515-77D4-116E25809063}"/>
              </a:ext>
            </a:extLst>
          </p:cNvPr>
          <p:cNvSpPr>
            <a:spLocks noGrp="1"/>
          </p:cNvSpPr>
          <p:nvPr>
            <p:ph type="title"/>
          </p:nvPr>
        </p:nvSpPr>
        <p:spPr/>
        <p:txBody>
          <a:bodyPr/>
          <a:lstStyle/>
          <a:p>
            <a:r>
              <a:rPr lang="ja-JP" altLang="en-US"/>
              <a:t>位置编码策略</a:t>
            </a:r>
            <a:endParaRPr lang="en-CN" dirty="0"/>
          </a:p>
        </p:txBody>
      </p:sp>
      <p:sp>
        <p:nvSpPr>
          <p:cNvPr id="5" name="Content Placeholder 4">
            <a:extLst>
              <a:ext uri="{FF2B5EF4-FFF2-40B4-BE49-F238E27FC236}">
                <a16:creationId xmlns:a16="http://schemas.microsoft.com/office/drawing/2014/main" id="{755973FD-26A9-AADF-FDFE-7C5BE51D9979}"/>
              </a:ext>
            </a:extLst>
          </p:cNvPr>
          <p:cNvSpPr>
            <a:spLocks noGrp="1"/>
          </p:cNvSpPr>
          <p:nvPr>
            <p:ph sz="quarter" idx="1"/>
          </p:nvPr>
        </p:nvSpPr>
        <p:spPr>
          <a:xfrm>
            <a:off x="722326" y="1070857"/>
            <a:ext cx="10799114" cy="1537331"/>
          </a:xfrm>
        </p:spPr>
        <p:txBody>
          <a:bodyPr/>
          <a:lstStyle/>
          <a:p>
            <a:r>
              <a:rPr lang="en-US" altLang="zh-CN" b="1" dirty="0" err="1"/>
              <a:t>ALiBi</a:t>
            </a:r>
            <a:r>
              <a:rPr lang="zh-CN" altLang="en-US" b="1" dirty="0"/>
              <a:t> </a:t>
            </a:r>
            <a:r>
              <a:rPr lang="en-US" altLang="zh-CN" b="1" dirty="0"/>
              <a:t>(Rotary</a:t>
            </a:r>
            <a:r>
              <a:rPr lang="zh-CN" altLang="en-US" b="1" dirty="0"/>
              <a:t> </a:t>
            </a:r>
            <a:r>
              <a:rPr lang="en-US" altLang="zh-CN" b="1" dirty="0"/>
              <a:t>Positional</a:t>
            </a:r>
            <a:r>
              <a:rPr lang="zh-CN" altLang="en-US" b="1" dirty="0"/>
              <a:t> </a:t>
            </a:r>
            <a:r>
              <a:rPr lang="en-US" altLang="zh-CN" b="1" dirty="0"/>
              <a:t>Embeddings,</a:t>
            </a:r>
            <a:r>
              <a:rPr lang="zh-CN" altLang="en-US" b="1" dirty="0"/>
              <a:t> </a:t>
            </a:r>
            <a:r>
              <a:rPr lang="en-US" altLang="zh-CN" b="1" dirty="0" err="1"/>
              <a:t>RoPE</a:t>
            </a:r>
            <a:r>
              <a:rPr lang="en-US" altLang="zh-CN" b="1" dirty="0"/>
              <a:t>)</a:t>
            </a:r>
            <a:endParaRPr lang="en-US" altLang="zh-CN" dirty="0"/>
          </a:p>
          <a:p>
            <a:pPr lvl="1"/>
            <a:r>
              <a:rPr lang="en-US" altLang="zh-CN" dirty="0" err="1"/>
              <a:t>ALiBi</a:t>
            </a:r>
            <a:r>
              <a:rPr lang="en-US" altLang="zh-CN" dirty="0"/>
              <a:t> </a:t>
            </a:r>
            <a:r>
              <a:rPr lang="zh-CN" altLang="en-US" dirty="0"/>
              <a:t>在注意力分数计算中加入位置差相关的线性惩罚项</a:t>
            </a:r>
          </a:p>
          <a:p>
            <a:pPr lvl="1"/>
            <a:endParaRPr lang="zh-CN" altLang="en-US" dirty="0"/>
          </a:p>
        </p:txBody>
      </p:sp>
      <p:pic>
        <p:nvPicPr>
          <p:cNvPr id="6" name="图片 5">
            <a:extLst>
              <a:ext uri="{FF2B5EF4-FFF2-40B4-BE49-F238E27FC236}">
                <a16:creationId xmlns:a16="http://schemas.microsoft.com/office/drawing/2014/main" id="{9312D0F7-51A4-D1C1-6D73-D872FA762B31}"/>
              </a:ext>
            </a:extLst>
          </p:cNvPr>
          <p:cNvPicPr>
            <a:picLocks noChangeAspect="1"/>
          </p:cNvPicPr>
          <p:nvPr/>
        </p:nvPicPr>
        <p:blipFill>
          <a:blip r:embed="rId3"/>
          <a:stretch>
            <a:fillRect/>
          </a:stretch>
        </p:blipFill>
        <p:spPr>
          <a:xfrm>
            <a:off x="2235683" y="2803120"/>
            <a:ext cx="7772400" cy="3520198"/>
          </a:xfrm>
          <a:prstGeom prst="rect">
            <a:avLst/>
          </a:prstGeom>
        </p:spPr>
      </p:pic>
      <p:pic>
        <p:nvPicPr>
          <p:cNvPr id="7" name="图片 6">
            <a:extLst>
              <a:ext uri="{FF2B5EF4-FFF2-40B4-BE49-F238E27FC236}">
                <a16:creationId xmlns:a16="http://schemas.microsoft.com/office/drawing/2014/main" id="{B0919785-E279-1856-5460-EB3743B5B07D}"/>
              </a:ext>
            </a:extLst>
          </p:cNvPr>
          <p:cNvPicPr>
            <a:picLocks noChangeAspect="1"/>
          </p:cNvPicPr>
          <p:nvPr/>
        </p:nvPicPr>
        <p:blipFill>
          <a:blip r:embed="rId4"/>
          <a:stretch>
            <a:fillRect/>
          </a:stretch>
        </p:blipFill>
        <p:spPr>
          <a:xfrm>
            <a:off x="4165841" y="2166951"/>
            <a:ext cx="3860317" cy="518457"/>
          </a:xfrm>
          <a:prstGeom prst="rect">
            <a:avLst/>
          </a:prstGeom>
        </p:spPr>
      </p:pic>
    </p:spTree>
    <p:extLst>
      <p:ext uri="{BB962C8B-B14F-4D97-AF65-F5344CB8AC3E}">
        <p14:creationId xmlns:p14="http://schemas.microsoft.com/office/powerpoint/2010/main" val="2244337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6481E-DACC-E864-9B42-1617D1343F8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2AC82DA-31A9-D910-B4B7-8C7A6F59C8B6}"/>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大语言模型的基本结构</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F75BD5ED-4476-D67A-02B5-CA9AF4728FAC}"/>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7CF22BEA-77CB-2CDA-CF21-1D351467E49E}"/>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注意力机制的优化</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B3091E30-1145-9E7D-4BF7-6988062D8FB0}"/>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4C59C2A3-3ABE-7572-7A7C-8244F2A83982}"/>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位置编码策略</a:t>
            </a:r>
            <a:endParaRPr lang="en-CN" altLang="zh-CN" dirty="0">
              <a:solidFill>
                <a:schemeClr val="bg1">
                  <a:lumMod val="75000"/>
                </a:schemeClr>
              </a:solidFill>
            </a:endParaRPr>
          </a:p>
        </p:txBody>
      </p:sp>
      <p:sp>
        <p:nvSpPr>
          <p:cNvPr id="8" name="Text Placeholder 7">
            <a:extLst>
              <a:ext uri="{FF2B5EF4-FFF2-40B4-BE49-F238E27FC236}">
                <a16:creationId xmlns:a16="http://schemas.microsoft.com/office/drawing/2014/main" id="{D507D113-2ECC-F4EF-DEA6-1C6D96E1E62A}"/>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0F00074D-5D9F-998E-3ED4-DEB49247C935}"/>
              </a:ext>
            </a:extLst>
          </p:cNvPr>
          <p:cNvSpPr>
            <a:spLocks noGrp="1"/>
          </p:cNvSpPr>
          <p:nvPr>
            <p:ph type="body" idx="15"/>
          </p:nvPr>
        </p:nvSpPr>
        <p:spPr>
          <a:xfrm>
            <a:off x="4794749" y="4586039"/>
            <a:ext cx="5167298" cy="453113"/>
          </a:xfrm>
        </p:spPr>
        <p:txBody>
          <a:bodyPr/>
          <a:lstStyle/>
          <a:p>
            <a:r>
              <a:rPr lang="zh-CN" altLang="en-US" dirty="0"/>
              <a:t>长上下文处理策略</a:t>
            </a:r>
            <a:endParaRPr lang="en-CN" dirty="0"/>
          </a:p>
        </p:txBody>
      </p:sp>
      <p:sp>
        <p:nvSpPr>
          <p:cNvPr id="10" name="Text Placeholder 9">
            <a:extLst>
              <a:ext uri="{FF2B5EF4-FFF2-40B4-BE49-F238E27FC236}">
                <a16:creationId xmlns:a16="http://schemas.microsoft.com/office/drawing/2014/main" id="{DDA91283-8F67-5B53-5A58-D4951839560E}"/>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52D296FF-011B-31A3-9B84-A9193FD9FD82}"/>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并行训练策略</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160EE32E-25CD-2442-F682-355AF4053988}"/>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1087558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zh-CN" altLang="en-US" dirty="0"/>
              <a:t>大语言模型的基本结构</a:t>
            </a:r>
            <a:endParaRPr lang="en-CN" dirty="0"/>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zh-CN" altLang="en-US" dirty="0"/>
              <a:t>注意力机制的优化</a:t>
            </a:r>
            <a:endParaRPr lang="en-CN" dirty="0"/>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zh-CN" altLang="en-US" dirty="0"/>
              <a:t>位置编码策略</a:t>
            </a:r>
            <a:endParaRPr lang="en-CN" altLang="zh-CN" dirty="0"/>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zh-CN" altLang="en-US" dirty="0"/>
              <a:t>长上下文处理策略</a:t>
            </a:r>
            <a:endParaRPr lang="en-CN" dirty="0"/>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65A8DE17-2D0E-CD45-B6A8-413D4182FBA2}"/>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并行训练策略</a:t>
            </a:r>
            <a:endParaRPr lang="en-CN" dirty="0"/>
          </a:p>
        </p:txBody>
      </p:sp>
      <p:sp>
        <p:nvSpPr>
          <p:cNvPr id="13" name="Text Placeholder 9">
            <a:extLst>
              <a:ext uri="{FF2B5EF4-FFF2-40B4-BE49-F238E27FC236}">
                <a16:creationId xmlns:a16="http://schemas.microsoft.com/office/drawing/2014/main" id="{0534EF25-FD3D-1B49-B69C-AD4129D3778F}"/>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2649129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23062-ECB8-2719-50D9-0A852924573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653B44-0F7A-CEF0-5C93-99CA42306619}"/>
              </a:ext>
            </a:extLst>
          </p:cNvPr>
          <p:cNvSpPr>
            <a:spLocks noGrp="1"/>
          </p:cNvSpPr>
          <p:nvPr>
            <p:ph type="sldNum" sz="quarter" idx="12"/>
          </p:nvPr>
        </p:nvSpPr>
        <p:spPr/>
        <p:txBody>
          <a:bodyPr/>
          <a:lstStyle/>
          <a:p>
            <a:fld id="{85F8B262-510B-45FB-9F68-19347AFD565E}" type="slidenum">
              <a:rPr lang="zh-CN" altLang="en-US" smtClean="0"/>
              <a:pPr/>
              <a:t>20</a:t>
            </a:fld>
            <a:endParaRPr lang="zh-CN" altLang="en-US" dirty="0"/>
          </a:p>
        </p:txBody>
      </p:sp>
      <p:sp>
        <p:nvSpPr>
          <p:cNvPr id="3" name="Footer Placeholder 2">
            <a:extLst>
              <a:ext uri="{FF2B5EF4-FFF2-40B4-BE49-F238E27FC236}">
                <a16:creationId xmlns:a16="http://schemas.microsoft.com/office/drawing/2014/main" id="{7D45DDA2-5D67-2BB1-31AA-F8ADD68C149C}"/>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20B4EAF-C41E-9D8D-4AD3-1B7964514676}"/>
              </a:ext>
            </a:extLst>
          </p:cNvPr>
          <p:cNvSpPr>
            <a:spLocks noGrp="1"/>
          </p:cNvSpPr>
          <p:nvPr>
            <p:ph type="title"/>
          </p:nvPr>
        </p:nvSpPr>
        <p:spPr/>
        <p:txBody>
          <a:bodyPr/>
          <a:lstStyle/>
          <a:p>
            <a:r>
              <a:rPr lang="ja-JP" altLang="en-US"/>
              <a:t>长上下文处理策略</a:t>
            </a:r>
            <a:endParaRPr lang="en-CN" dirty="0"/>
          </a:p>
        </p:txBody>
      </p:sp>
      <p:sp>
        <p:nvSpPr>
          <p:cNvPr id="5" name="Content Placeholder 4">
            <a:extLst>
              <a:ext uri="{FF2B5EF4-FFF2-40B4-BE49-F238E27FC236}">
                <a16:creationId xmlns:a16="http://schemas.microsoft.com/office/drawing/2014/main" id="{73627AE3-C782-9408-720B-479FE2B6A808}"/>
              </a:ext>
            </a:extLst>
          </p:cNvPr>
          <p:cNvSpPr>
            <a:spLocks noGrp="1"/>
          </p:cNvSpPr>
          <p:nvPr>
            <p:ph sz="quarter" idx="1"/>
          </p:nvPr>
        </p:nvSpPr>
        <p:spPr>
          <a:xfrm>
            <a:off x="722326" y="1070857"/>
            <a:ext cx="10799114" cy="2193981"/>
          </a:xfrm>
        </p:spPr>
        <p:txBody>
          <a:bodyPr/>
          <a:lstStyle/>
          <a:p>
            <a:r>
              <a:rPr lang="zh-CN" altLang="en-US" b="1" dirty="0"/>
              <a:t>位置插值法</a:t>
            </a:r>
            <a:endParaRPr lang="en-US" altLang="zh-CN" dirty="0"/>
          </a:p>
          <a:p>
            <a:pPr lvl="1"/>
            <a:r>
              <a:rPr lang="zh-CN" altLang="en-US" dirty="0"/>
              <a:t>核心思想</a:t>
            </a:r>
          </a:p>
          <a:p>
            <a:pPr lvl="2"/>
            <a:r>
              <a:rPr lang="zh-CN" altLang="en-US" dirty="0"/>
              <a:t>将位置索引按比例缩放到原始窗口长度内</a:t>
            </a:r>
          </a:p>
          <a:p>
            <a:pPr lvl="2"/>
            <a:r>
              <a:rPr lang="zh-CN" altLang="en-US" dirty="0"/>
              <a:t>让新输入长度 </a:t>
            </a:r>
            <a:r>
              <a:rPr lang="en-US" altLang="zh-CN" dirty="0"/>
              <a:t>L’</a:t>
            </a:r>
            <a:r>
              <a:rPr lang="zh-CN" altLang="en-US" dirty="0"/>
              <a:t>映射到模型预训练时支持的最大长度 </a:t>
            </a:r>
            <a:r>
              <a:rPr lang="en-US" altLang="zh-CN" dirty="0"/>
              <a:t>L</a:t>
            </a:r>
          </a:p>
          <a:p>
            <a:pPr lvl="2"/>
            <a:r>
              <a:rPr lang="zh-CN" altLang="en-US" dirty="0"/>
              <a:t>缓解长上下文输入时的位置编码失效问题</a:t>
            </a:r>
          </a:p>
        </p:txBody>
      </p:sp>
      <p:pic>
        <p:nvPicPr>
          <p:cNvPr id="8" name="图片 7">
            <a:extLst>
              <a:ext uri="{FF2B5EF4-FFF2-40B4-BE49-F238E27FC236}">
                <a16:creationId xmlns:a16="http://schemas.microsoft.com/office/drawing/2014/main" id="{F616C247-2ABF-5916-50A9-CB09B03B4738}"/>
              </a:ext>
            </a:extLst>
          </p:cNvPr>
          <p:cNvPicPr>
            <a:picLocks noChangeAspect="1"/>
          </p:cNvPicPr>
          <p:nvPr/>
        </p:nvPicPr>
        <p:blipFill>
          <a:blip r:embed="rId3"/>
          <a:stretch>
            <a:fillRect/>
          </a:stretch>
        </p:blipFill>
        <p:spPr>
          <a:xfrm>
            <a:off x="3354391" y="3264838"/>
            <a:ext cx="5534984" cy="3149117"/>
          </a:xfrm>
          <a:prstGeom prst="rect">
            <a:avLst/>
          </a:prstGeom>
        </p:spPr>
      </p:pic>
    </p:spTree>
    <p:extLst>
      <p:ext uri="{BB962C8B-B14F-4D97-AF65-F5344CB8AC3E}">
        <p14:creationId xmlns:p14="http://schemas.microsoft.com/office/powerpoint/2010/main" val="2797732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DAA55-90C9-E7EF-1799-DFD484B1F61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0D0FC5-9CFB-00D2-71EC-3463452286EC}"/>
              </a:ext>
            </a:extLst>
          </p:cNvPr>
          <p:cNvSpPr>
            <a:spLocks noGrp="1"/>
          </p:cNvSpPr>
          <p:nvPr>
            <p:ph type="sldNum" sz="quarter" idx="12"/>
          </p:nvPr>
        </p:nvSpPr>
        <p:spPr/>
        <p:txBody>
          <a:bodyPr/>
          <a:lstStyle/>
          <a:p>
            <a:fld id="{85F8B262-510B-45FB-9F68-19347AFD565E}" type="slidenum">
              <a:rPr lang="zh-CN" altLang="en-US" smtClean="0"/>
              <a:pPr/>
              <a:t>21</a:t>
            </a:fld>
            <a:endParaRPr lang="zh-CN" altLang="en-US" dirty="0"/>
          </a:p>
        </p:txBody>
      </p:sp>
      <p:sp>
        <p:nvSpPr>
          <p:cNvPr id="3" name="Footer Placeholder 2">
            <a:extLst>
              <a:ext uri="{FF2B5EF4-FFF2-40B4-BE49-F238E27FC236}">
                <a16:creationId xmlns:a16="http://schemas.microsoft.com/office/drawing/2014/main" id="{5D5303CA-6B7C-DFFE-F5F5-07E2F61742B1}"/>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7A2FA71-44D9-309C-6BE5-906BD0DADD53}"/>
              </a:ext>
            </a:extLst>
          </p:cNvPr>
          <p:cNvSpPr>
            <a:spLocks noGrp="1"/>
          </p:cNvSpPr>
          <p:nvPr>
            <p:ph type="title"/>
          </p:nvPr>
        </p:nvSpPr>
        <p:spPr/>
        <p:txBody>
          <a:bodyPr/>
          <a:lstStyle/>
          <a:p>
            <a:r>
              <a:rPr lang="ja-JP" altLang="en-US"/>
              <a:t>长上下文处理策略</a:t>
            </a:r>
            <a:endParaRPr lang="en-CN" dirty="0"/>
          </a:p>
        </p:txBody>
      </p:sp>
      <p:sp>
        <p:nvSpPr>
          <p:cNvPr id="5" name="Content Placeholder 4">
            <a:extLst>
              <a:ext uri="{FF2B5EF4-FFF2-40B4-BE49-F238E27FC236}">
                <a16:creationId xmlns:a16="http://schemas.microsoft.com/office/drawing/2014/main" id="{A63F9B97-1F6C-1301-7A5B-B0DB14258319}"/>
              </a:ext>
            </a:extLst>
          </p:cNvPr>
          <p:cNvSpPr>
            <a:spLocks noGrp="1"/>
          </p:cNvSpPr>
          <p:nvPr>
            <p:ph sz="quarter" idx="1"/>
          </p:nvPr>
        </p:nvSpPr>
        <p:spPr>
          <a:xfrm>
            <a:off x="722326" y="1070857"/>
            <a:ext cx="10799114" cy="2734029"/>
          </a:xfrm>
        </p:spPr>
        <p:txBody>
          <a:bodyPr/>
          <a:lstStyle/>
          <a:p>
            <a:r>
              <a:rPr lang="zh-CN" altLang="en-US" b="1" dirty="0"/>
              <a:t>基于</a:t>
            </a:r>
            <a:r>
              <a:rPr lang="en-US" altLang="zh-CN" b="1" dirty="0"/>
              <a:t>NTK</a:t>
            </a:r>
            <a:r>
              <a:rPr lang="zh-CN" altLang="en-US" b="1" dirty="0"/>
              <a:t>的方法</a:t>
            </a:r>
            <a:endParaRPr lang="en-US" altLang="zh-CN" dirty="0"/>
          </a:p>
          <a:p>
            <a:pPr lvl="1"/>
            <a:r>
              <a:rPr lang="zh-CN" altLang="en-US" dirty="0"/>
              <a:t>背景与动机</a:t>
            </a:r>
          </a:p>
          <a:p>
            <a:pPr lvl="2"/>
            <a:r>
              <a:rPr lang="zh-CN" altLang="en-US" dirty="0"/>
              <a:t>外推法失效：长距离词元位置超出训练范围，导致注意力失准</a:t>
            </a:r>
          </a:p>
          <a:p>
            <a:pPr lvl="2"/>
            <a:r>
              <a:rPr lang="zh-CN" altLang="en-US" dirty="0"/>
              <a:t>位置插值的不足：干扰了短距离词元的精确关系计算</a:t>
            </a:r>
          </a:p>
          <a:p>
            <a:pPr lvl="1"/>
            <a:r>
              <a:rPr lang="zh-CN" altLang="en-US" dirty="0"/>
              <a:t>解决思路：借助神经切线核（</a:t>
            </a:r>
            <a:r>
              <a:rPr lang="en-US" altLang="zh-CN" dirty="0"/>
              <a:t>NTK</a:t>
            </a:r>
            <a:r>
              <a:rPr lang="zh-CN" altLang="en-US" dirty="0"/>
              <a:t>）理论，平衡远距离与近距离信息</a:t>
            </a:r>
            <a:endParaRPr lang="en-US" altLang="zh-CN" dirty="0"/>
          </a:p>
          <a:p>
            <a:pPr lvl="1"/>
            <a:r>
              <a:rPr lang="en-US" altLang="zh-CN" dirty="0" err="1"/>
              <a:t>RoPE</a:t>
            </a:r>
            <a:r>
              <a:rPr lang="zh-CN" altLang="en-US" dirty="0"/>
              <a:t>中</a:t>
            </a:r>
            <a:r>
              <a:rPr lang="en-US" altLang="zh-CN" dirty="0"/>
              <a:t>NTK</a:t>
            </a:r>
            <a:r>
              <a:rPr lang="zh-CN" altLang="en-US" dirty="0"/>
              <a:t>改进公式：</a:t>
            </a:r>
          </a:p>
        </p:txBody>
      </p:sp>
      <p:pic>
        <p:nvPicPr>
          <p:cNvPr id="6" name="图片 5">
            <a:extLst>
              <a:ext uri="{FF2B5EF4-FFF2-40B4-BE49-F238E27FC236}">
                <a16:creationId xmlns:a16="http://schemas.microsoft.com/office/drawing/2014/main" id="{05245678-CBC1-3EEF-D17B-31F7BE672CD7}"/>
              </a:ext>
            </a:extLst>
          </p:cNvPr>
          <p:cNvPicPr>
            <a:picLocks noChangeAspect="1"/>
          </p:cNvPicPr>
          <p:nvPr/>
        </p:nvPicPr>
        <p:blipFill>
          <a:blip r:embed="rId3"/>
          <a:stretch>
            <a:fillRect/>
          </a:stretch>
        </p:blipFill>
        <p:spPr>
          <a:xfrm>
            <a:off x="3009900" y="3804886"/>
            <a:ext cx="6172200" cy="1193800"/>
          </a:xfrm>
          <a:prstGeom prst="rect">
            <a:avLst/>
          </a:prstGeom>
        </p:spPr>
      </p:pic>
    </p:spTree>
    <p:extLst>
      <p:ext uri="{BB962C8B-B14F-4D97-AF65-F5344CB8AC3E}">
        <p14:creationId xmlns:p14="http://schemas.microsoft.com/office/powerpoint/2010/main" val="138412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03323-8E52-455F-3D8F-D682AA06600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53B4F2-0F38-C2BC-EC01-D66122359FB1}"/>
              </a:ext>
            </a:extLst>
          </p:cNvPr>
          <p:cNvSpPr>
            <a:spLocks noGrp="1"/>
          </p:cNvSpPr>
          <p:nvPr>
            <p:ph type="sldNum" sz="quarter" idx="12"/>
          </p:nvPr>
        </p:nvSpPr>
        <p:spPr/>
        <p:txBody>
          <a:bodyPr/>
          <a:lstStyle/>
          <a:p>
            <a:fld id="{85F8B262-510B-45FB-9F68-19347AFD565E}" type="slidenum">
              <a:rPr lang="zh-CN" altLang="en-US" smtClean="0"/>
              <a:pPr/>
              <a:t>22</a:t>
            </a:fld>
            <a:endParaRPr lang="zh-CN" altLang="en-US" dirty="0"/>
          </a:p>
        </p:txBody>
      </p:sp>
      <p:sp>
        <p:nvSpPr>
          <p:cNvPr id="3" name="Footer Placeholder 2">
            <a:extLst>
              <a:ext uri="{FF2B5EF4-FFF2-40B4-BE49-F238E27FC236}">
                <a16:creationId xmlns:a16="http://schemas.microsoft.com/office/drawing/2014/main" id="{EA277CDB-69EC-5687-6831-FC366538BDB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0791DCD-7C03-A8D2-5792-AF9C5BB2A02F}"/>
              </a:ext>
            </a:extLst>
          </p:cNvPr>
          <p:cNvSpPr>
            <a:spLocks noGrp="1"/>
          </p:cNvSpPr>
          <p:nvPr>
            <p:ph type="title"/>
          </p:nvPr>
        </p:nvSpPr>
        <p:spPr/>
        <p:txBody>
          <a:bodyPr/>
          <a:lstStyle/>
          <a:p>
            <a:r>
              <a:rPr lang="ja-JP" altLang="en-US"/>
              <a:t>长上下文处理策略</a:t>
            </a:r>
            <a:endParaRPr lang="en-CN" dirty="0"/>
          </a:p>
        </p:txBody>
      </p:sp>
      <p:sp>
        <p:nvSpPr>
          <p:cNvPr id="5" name="Content Placeholder 4">
            <a:extLst>
              <a:ext uri="{FF2B5EF4-FFF2-40B4-BE49-F238E27FC236}">
                <a16:creationId xmlns:a16="http://schemas.microsoft.com/office/drawing/2014/main" id="{F7CE9B65-B98B-6AC0-50BA-02FA1FFD4F0C}"/>
              </a:ext>
            </a:extLst>
          </p:cNvPr>
          <p:cNvSpPr>
            <a:spLocks noGrp="1"/>
          </p:cNvSpPr>
          <p:nvPr>
            <p:ph sz="quarter" idx="1"/>
          </p:nvPr>
        </p:nvSpPr>
        <p:spPr>
          <a:xfrm>
            <a:off x="722326" y="1070858"/>
            <a:ext cx="10799114" cy="2083516"/>
          </a:xfrm>
        </p:spPr>
        <p:txBody>
          <a:bodyPr/>
          <a:lstStyle/>
          <a:p>
            <a:r>
              <a:rPr lang="en-US" altLang="zh-CN" b="1" dirty="0" err="1"/>
              <a:t>LongLoRA</a:t>
            </a:r>
            <a:endParaRPr lang="en-US" altLang="zh-CN" dirty="0"/>
          </a:p>
          <a:p>
            <a:pPr lvl="1"/>
            <a:r>
              <a:rPr lang="zh-CN" altLang="en-US" dirty="0"/>
              <a:t>方法动机</a:t>
            </a:r>
          </a:p>
          <a:p>
            <a:pPr lvl="2"/>
            <a:r>
              <a:rPr lang="zh-CN" altLang="en-US" dirty="0"/>
              <a:t>标准 </a:t>
            </a:r>
            <a:r>
              <a:rPr lang="en-US" altLang="zh-CN" dirty="0"/>
              <a:t>Transformer </a:t>
            </a:r>
            <a:r>
              <a:rPr lang="zh-CN" altLang="en-US" dirty="0"/>
              <a:t>的全局自注意力 → 计算复杂度 </a:t>
            </a:r>
            <a:r>
              <a:rPr lang="en-US" altLang="zh-CN" dirty="0"/>
              <a:t>O(n²)</a:t>
            </a:r>
          </a:p>
          <a:p>
            <a:pPr lvl="2"/>
            <a:r>
              <a:rPr lang="zh-CN" altLang="en-US" dirty="0"/>
              <a:t>大量远距离词元间的交互并非都重要</a:t>
            </a:r>
          </a:p>
          <a:p>
            <a:pPr lvl="2"/>
            <a:r>
              <a:rPr lang="zh-CN" altLang="en-US" dirty="0"/>
              <a:t>引入 </a:t>
            </a:r>
            <a:r>
              <a:rPr lang="en-US" altLang="zh-CN" dirty="0"/>
              <a:t>Shift Short Attention</a:t>
            </a:r>
            <a:r>
              <a:rPr lang="zh-CN" altLang="en-US" dirty="0"/>
              <a:t>（</a:t>
            </a:r>
            <a:r>
              <a:rPr lang="en-US" altLang="zh-CN" dirty="0"/>
              <a:t>S²-Attn</a:t>
            </a:r>
            <a:r>
              <a:rPr lang="zh-CN" altLang="en-US" dirty="0"/>
              <a:t>）：专注于局部且高效的注意力建模</a:t>
            </a:r>
          </a:p>
          <a:p>
            <a:pPr lvl="1"/>
            <a:r>
              <a:rPr lang="zh-CN" altLang="en-US" dirty="0"/>
              <a:t>注意力头分组</a:t>
            </a:r>
          </a:p>
          <a:p>
            <a:pPr lvl="2"/>
            <a:r>
              <a:rPr lang="zh-CN" altLang="en-US" dirty="0"/>
              <a:t>将长序列划分为多个固定大小的块（如 </a:t>
            </a:r>
            <a:r>
              <a:rPr lang="en-US" altLang="zh-CN" dirty="0"/>
              <a:t>2048 tokens</a:t>
            </a:r>
            <a:r>
              <a:rPr lang="zh-CN" altLang="en-US" dirty="0"/>
              <a:t>）；每个块独立进行注意力计算</a:t>
            </a:r>
          </a:p>
          <a:p>
            <a:pPr lvl="1"/>
            <a:r>
              <a:rPr lang="zh-CN" altLang="en-US" dirty="0"/>
              <a:t>分组位移</a:t>
            </a:r>
          </a:p>
          <a:p>
            <a:pPr lvl="2"/>
            <a:r>
              <a:rPr lang="zh-CN" altLang="en-US" dirty="0"/>
              <a:t>为促进块间交互，每组注意力头的一半将向前位移半个块</a:t>
            </a:r>
          </a:p>
          <a:p>
            <a:pPr lvl="1"/>
            <a:r>
              <a:rPr lang="zh-CN" altLang="en-US" dirty="0"/>
              <a:t>自注意力计算</a:t>
            </a:r>
          </a:p>
          <a:p>
            <a:pPr lvl="2"/>
            <a:r>
              <a:rPr lang="zh-CN" altLang="en-US" dirty="0"/>
              <a:t>每个 </a:t>
            </a:r>
            <a:r>
              <a:rPr lang="en-US" altLang="zh-CN" dirty="0"/>
              <a:t>attention head </a:t>
            </a:r>
            <a:r>
              <a:rPr lang="zh-CN" altLang="en-US" dirty="0"/>
              <a:t>只在所在块内计算注意力；位移机制增强了跨组之间的信息交互</a:t>
            </a:r>
          </a:p>
        </p:txBody>
      </p:sp>
      <p:pic>
        <p:nvPicPr>
          <p:cNvPr id="6" name="图片 5">
            <a:extLst>
              <a:ext uri="{FF2B5EF4-FFF2-40B4-BE49-F238E27FC236}">
                <a16:creationId xmlns:a16="http://schemas.microsoft.com/office/drawing/2014/main" id="{AF5DF92A-35E1-99F6-79AB-0DBA1AF93003}"/>
              </a:ext>
            </a:extLst>
          </p:cNvPr>
          <p:cNvPicPr>
            <a:picLocks noChangeAspect="1"/>
          </p:cNvPicPr>
          <p:nvPr/>
        </p:nvPicPr>
        <p:blipFill>
          <a:blip r:embed="rId3"/>
          <a:srcRect b="24660"/>
          <a:stretch/>
        </p:blipFill>
        <p:spPr>
          <a:xfrm>
            <a:off x="3581162" y="5607413"/>
            <a:ext cx="5029675" cy="1152310"/>
          </a:xfrm>
          <a:prstGeom prst="rect">
            <a:avLst/>
          </a:prstGeom>
        </p:spPr>
      </p:pic>
    </p:spTree>
    <p:extLst>
      <p:ext uri="{BB962C8B-B14F-4D97-AF65-F5344CB8AC3E}">
        <p14:creationId xmlns:p14="http://schemas.microsoft.com/office/powerpoint/2010/main" val="1212118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1C26B-16D8-5533-8BF7-511E6A6DFD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349171-59E5-0D46-856D-AF804B98398A}"/>
              </a:ext>
            </a:extLst>
          </p:cNvPr>
          <p:cNvSpPr>
            <a:spLocks noGrp="1"/>
          </p:cNvSpPr>
          <p:nvPr>
            <p:ph type="sldNum" sz="quarter" idx="12"/>
          </p:nvPr>
        </p:nvSpPr>
        <p:spPr/>
        <p:txBody>
          <a:bodyPr/>
          <a:lstStyle/>
          <a:p>
            <a:fld id="{85F8B262-510B-45FB-9F68-19347AFD565E}" type="slidenum">
              <a:rPr lang="zh-CN" altLang="en-US" smtClean="0"/>
              <a:pPr/>
              <a:t>23</a:t>
            </a:fld>
            <a:endParaRPr lang="zh-CN" altLang="en-US" dirty="0"/>
          </a:p>
        </p:txBody>
      </p:sp>
      <p:sp>
        <p:nvSpPr>
          <p:cNvPr id="3" name="Footer Placeholder 2">
            <a:extLst>
              <a:ext uri="{FF2B5EF4-FFF2-40B4-BE49-F238E27FC236}">
                <a16:creationId xmlns:a16="http://schemas.microsoft.com/office/drawing/2014/main" id="{79A4EE67-873D-28EE-B937-C806ECA616DC}"/>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5FF402E1-0B5A-F840-E415-083D5E84A5FD}"/>
              </a:ext>
            </a:extLst>
          </p:cNvPr>
          <p:cNvSpPr>
            <a:spLocks noGrp="1"/>
          </p:cNvSpPr>
          <p:nvPr>
            <p:ph type="title"/>
          </p:nvPr>
        </p:nvSpPr>
        <p:spPr/>
        <p:txBody>
          <a:bodyPr/>
          <a:lstStyle/>
          <a:p>
            <a:r>
              <a:rPr lang="ja-JP" altLang="en-US"/>
              <a:t>长上下文处理策略</a:t>
            </a:r>
            <a:endParaRPr lang="en-CN" dirty="0"/>
          </a:p>
        </p:txBody>
      </p:sp>
      <p:sp>
        <p:nvSpPr>
          <p:cNvPr id="5" name="Content Placeholder 4">
            <a:extLst>
              <a:ext uri="{FF2B5EF4-FFF2-40B4-BE49-F238E27FC236}">
                <a16:creationId xmlns:a16="http://schemas.microsoft.com/office/drawing/2014/main" id="{B3063041-64E1-75D9-D90D-1B4ACB8F7C3B}"/>
              </a:ext>
            </a:extLst>
          </p:cNvPr>
          <p:cNvSpPr>
            <a:spLocks noGrp="1"/>
          </p:cNvSpPr>
          <p:nvPr>
            <p:ph sz="quarter" idx="1"/>
          </p:nvPr>
        </p:nvSpPr>
        <p:spPr>
          <a:xfrm>
            <a:off x="722326" y="1070857"/>
            <a:ext cx="10799114" cy="4691704"/>
          </a:xfrm>
        </p:spPr>
        <p:txBody>
          <a:bodyPr/>
          <a:lstStyle/>
          <a:p>
            <a:r>
              <a:rPr lang="en-US" altLang="zh-CN" b="1" dirty="0"/>
              <a:t>YaRN</a:t>
            </a:r>
            <a:endParaRPr lang="en-US" altLang="zh-CN" dirty="0"/>
          </a:p>
          <a:p>
            <a:pPr lvl="1"/>
            <a:r>
              <a:rPr lang="zh-CN" altLang="en-US" dirty="0"/>
              <a:t>仅需</a:t>
            </a:r>
            <a:r>
              <a:rPr lang="en-US" altLang="zh-CN" dirty="0"/>
              <a:t>1/10 </a:t>
            </a:r>
            <a:r>
              <a:rPr lang="zh-CN" altLang="en-US" dirty="0"/>
              <a:t>的训练数据，</a:t>
            </a:r>
            <a:r>
              <a:rPr lang="en-US" altLang="zh-CN" dirty="0"/>
              <a:t>1/4 </a:t>
            </a:r>
            <a:r>
              <a:rPr lang="zh-CN" altLang="en-US" dirty="0"/>
              <a:t>的训练步数；效果优于位置插值法和标准 </a:t>
            </a:r>
            <a:r>
              <a:rPr lang="en-US" altLang="zh-CN" dirty="0"/>
              <a:t>NTK</a:t>
            </a:r>
          </a:p>
          <a:p>
            <a:pPr lvl="1"/>
            <a:r>
              <a:rPr lang="zh-CN" altLang="en-US" dirty="0"/>
              <a:t>包含两大核心</a:t>
            </a:r>
            <a:endParaRPr lang="en-US" altLang="zh-CN" dirty="0"/>
          </a:p>
          <a:p>
            <a:pPr lvl="1"/>
            <a:r>
              <a:rPr lang="zh-CN" altLang="en-US" dirty="0"/>
              <a:t>设计：</a:t>
            </a:r>
            <a:r>
              <a:rPr lang="en-US" altLang="zh-CN" dirty="0"/>
              <a:t>NTK-by-parts </a:t>
            </a:r>
            <a:r>
              <a:rPr lang="zh-CN" altLang="en-US" dirty="0"/>
              <a:t>插值法；注意力温度调节机制</a:t>
            </a:r>
            <a:endParaRPr lang="en-US" altLang="zh-CN" dirty="0"/>
          </a:p>
          <a:p>
            <a:pPr lvl="1"/>
            <a:r>
              <a:rPr lang="en-US" altLang="zh-CN" dirty="0"/>
              <a:t>NTK-by-parts </a:t>
            </a:r>
            <a:r>
              <a:rPr lang="zh-CN" altLang="en-US" dirty="0"/>
              <a:t>插值法</a:t>
            </a:r>
          </a:p>
          <a:p>
            <a:pPr lvl="2"/>
            <a:r>
              <a:rPr lang="zh-CN" altLang="en-US" dirty="0"/>
              <a:t>传统插值法假设所有维度影响相同，忽略频率差异</a:t>
            </a:r>
          </a:p>
          <a:p>
            <a:pPr lvl="2"/>
            <a:r>
              <a:rPr lang="zh-CN" altLang="en-US" dirty="0"/>
              <a:t>现实中不同维度对应不同 </a:t>
            </a:r>
            <a:r>
              <a:rPr lang="en-US" altLang="zh-CN" dirty="0" err="1"/>
              <a:t>RoPE</a:t>
            </a:r>
            <a:r>
              <a:rPr lang="en-US" altLang="zh-CN" dirty="0"/>
              <a:t> </a:t>
            </a:r>
            <a:r>
              <a:rPr lang="zh-CN" altLang="en-US" dirty="0"/>
              <a:t>波长 </a:t>
            </a:r>
            <a:r>
              <a:rPr lang="el-GR" altLang="zh-CN" dirty="0"/>
              <a:t>λ</a:t>
            </a:r>
          </a:p>
          <a:p>
            <a:pPr lvl="1"/>
            <a:r>
              <a:rPr lang="zh-CN" altLang="en-US" dirty="0"/>
              <a:t>核心策略：</a:t>
            </a:r>
          </a:p>
          <a:p>
            <a:pPr lvl="2"/>
            <a:r>
              <a:rPr lang="zh-CN" altLang="en-US" dirty="0"/>
              <a:t>波长较短（</a:t>
            </a:r>
            <a:r>
              <a:rPr lang="el-GR" altLang="zh-CN" dirty="0"/>
              <a:t>λ ≪ </a:t>
            </a:r>
            <a:r>
              <a:rPr lang="en-US" altLang="zh-CN" dirty="0"/>
              <a:t>L</a:t>
            </a:r>
            <a:r>
              <a:rPr lang="zh-CN" altLang="en-US" dirty="0"/>
              <a:t>） → 不插值（保留局部精度）</a:t>
            </a:r>
          </a:p>
          <a:p>
            <a:pPr lvl="2"/>
            <a:r>
              <a:rPr lang="zh-CN" altLang="en-US" dirty="0"/>
              <a:t>波长较长（</a:t>
            </a:r>
            <a:r>
              <a:rPr lang="el-GR" altLang="zh-CN" dirty="0"/>
              <a:t>λ ≥ </a:t>
            </a:r>
            <a:r>
              <a:rPr lang="en-US" altLang="zh-CN" dirty="0"/>
              <a:t>L</a:t>
            </a:r>
            <a:r>
              <a:rPr lang="zh-CN" altLang="en-US" dirty="0"/>
              <a:t>） → 插值（保留全局位置）</a:t>
            </a:r>
          </a:p>
          <a:p>
            <a:pPr lvl="2"/>
            <a:r>
              <a:rPr lang="zh-CN" altLang="en-US" dirty="0"/>
              <a:t>中间波长 → 混合插值（渐变策略）</a:t>
            </a:r>
          </a:p>
          <a:p>
            <a:pPr lvl="1"/>
            <a:endParaRPr lang="zh-CN" altLang="en-US" dirty="0"/>
          </a:p>
          <a:p>
            <a:pPr lvl="1"/>
            <a:endParaRPr lang="zh-CN" altLang="en-US" dirty="0"/>
          </a:p>
        </p:txBody>
      </p:sp>
    </p:spTree>
    <p:extLst>
      <p:ext uri="{BB962C8B-B14F-4D97-AF65-F5344CB8AC3E}">
        <p14:creationId xmlns:p14="http://schemas.microsoft.com/office/powerpoint/2010/main" val="318334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F98B3-28CE-D493-226A-87855104CDF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6B0A417-1A21-501C-9E52-58A14DA7B8E8}"/>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大语言模型的基本结构</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45014ABA-CEC0-FB65-68FE-39E0B39E426E}"/>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A4E92D1F-9F74-EA11-F2BE-7822570C78ED}"/>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注意力机制的优化</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16B8B4FA-C639-F717-E4D2-2AE73F6779D7}"/>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692A70A1-04F8-0362-CF46-7AEB409DF92D}"/>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位置编码策略</a:t>
            </a:r>
            <a:endParaRPr lang="en-CN" altLang="zh-CN" dirty="0">
              <a:solidFill>
                <a:schemeClr val="bg1">
                  <a:lumMod val="75000"/>
                </a:schemeClr>
              </a:solidFill>
            </a:endParaRPr>
          </a:p>
        </p:txBody>
      </p:sp>
      <p:sp>
        <p:nvSpPr>
          <p:cNvPr id="8" name="Text Placeholder 7">
            <a:extLst>
              <a:ext uri="{FF2B5EF4-FFF2-40B4-BE49-F238E27FC236}">
                <a16:creationId xmlns:a16="http://schemas.microsoft.com/office/drawing/2014/main" id="{E3FCAC56-7A15-0B64-EBC6-C90DA3F9D0D6}"/>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508A5304-8A33-F969-7706-50FC5CBE4E90}"/>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长上下文处理策略</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C11B3827-3E07-76F7-CD1B-C33B042D8AAC}"/>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488B89BE-961F-0E73-2061-772EA0FCD430}"/>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并行训练策略</a:t>
            </a:r>
            <a:endParaRPr lang="en-CN" dirty="0"/>
          </a:p>
        </p:txBody>
      </p:sp>
      <p:sp>
        <p:nvSpPr>
          <p:cNvPr id="13" name="Text Placeholder 9">
            <a:extLst>
              <a:ext uri="{FF2B5EF4-FFF2-40B4-BE49-F238E27FC236}">
                <a16:creationId xmlns:a16="http://schemas.microsoft.com/office/drawing/2014/main" id="{7282B553-FAE9-4950-3077-D573A6BD2550}"/>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1348120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25</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并行训练策略</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10799114" cy="1537331"/>
          </a:xfrm>
        </p:spPr>
        <p:txBody>
          <a:bodyPr/>
          <a:lstStyle/>
          <a:p>
            <a:r>
              <a:rPr lang="zh-CN" altLang="en-US" b="1" dirty="0"/>
              <a:t>数据并行</a:t>
            </a:r>
            <a:endParaRPr lang="en-US" altLang="zh-CN" dirty="0"/>
          </a:p>
          <a:p>
            <a:pPr lvl="1"/>
            <a:r>
              <a:rPr lang="zh-CN" altLang="en-US" dirty="0"/>
              <a:t>数据并行是一种分布式训练策略，每个计算单元（如 </a:t>
            </a:r>
            <a:r>
              <a:rPr lang="en-US" altLang="zh-CN" dirty="0"/>
              <a:t>GPU</a:t>
            </a:r>
            <a:r>
              <a:rPr lang="zh-CN" altLang="en-US" dirty="0"/>
              <a:t>）拥有模型的完整副本，并各自处理一部分数据，协同完成模型训练</a:t>
            </a:r>
          </a:p>
          <a:p>
            <a:pPr lvl="1"/>
            <a:r>
              <a:rPr lang="zh-CN" altLang="en-US" dirty="0"/>
              <a:t>关键步骤</a:t>
            </a:r>
          </a:p>
          <a:p>
            <a:pPr lvl="2"/>
            <a:r>
              <a:rPr lang="zh-CN" altLang="en-US" dirty="0"/>
              <a:t>数据划分：将训练数据集平均分配到多个计算单元中处理</a:t>
            </a:r>
          </a:p>
          <a:p>
            <a:pPr lvl="2"/>
            <a:r>
              <a:rPr lang="zh-CN" altLang="en-US" dirty="0"/>
              <a:t>并行计算：各 </a:t>
            </a:r>
            <a:r>
              <a:rPr lang="en-US" altLang="zh-CN" dirty="0"/>
              <a:t>GPU </a:t>
            </a:r>
            <a:r>
              <a:rPr lang="zh-CN" altLang="en-US" dirty="0"/>
              <a:t>独立进行前向传播与反向传播</a:t>
            </a:r>
          </a:p>
          <a:p>
            <a:pPr lvl="2"/>
            <a:r>
              <a:rPr lang="zh-CN" altLang="en-US" dirty="0"/>
              <a:t>梯度聚合：将所有计算单元的梯度结果进行平均</a:t>
            </a:r>
          </a:p>
          <a:p>
            <a:pPr lvl="2"/>
            <a:r>
              <a:rPr lang="zh-CN" altLang="en-US" dirty="0"/>
              <a:t>权重同步：将更新后的模型参数广播回所有计算单元</a:t>
            </a:r>
          </a:p>
          <a:p>
            <a:pPr lvl="1"/>
            <a:r>
              <a:rPr lang="zh-CN" altLang="en-US" dirty="0"/>
              <a:t>优势</a:t>
            </a:r>
          </a:p>
          <a:p>
            <a:pPr lvl="2"/>
            <a:r>
              <a:rPr lang="zh-CN" altLang="en-US" dirty="0"/>
              <a:t>显著加速训练过程；易于实现，主流框架如 </a:t>
            </a:r>
            <a:r>
              <a:rPr lang="en-US" altLang="zh-CN" dirty="0"/>
              <a:t>PyTorch </a:t>
            </a:r>
            <a:r>
              <a:rPr lang="zh-CN" altLang="en-US" dirty="0"/>
              <a:t>和 </a:t>
            </a:r>
            <a:r>
              <a:rPr lang="en-US" altLang="zh-CN" dirty="0"/>
              <a:t>TensorFlow </a:t>
            </a:r>
            <a:r>
              <a:rPr lang="zh-CN" altLang="en-US" dirty="0"/>
              <a:t>原生支持</a:t>
            </a:r>
          </a:p>
          <a:p>
            <a:pPr lvl="2"/>
            <a:r>
              <a:rPr lang="zh-CN" altLang="en-US" dirty="0"/>
              <a:t>适用广泛，支持多种模型和任务类型</a:t>
            </a:r>
          </a:p>
          <a:p>
            <a:pPr lvl="1"/>
            <a:r>
              <a:rPr lang="zh-CN" altLang="en-US" dirty="0"/>
              <a:t>挑战</a:t>
            </a:r>
          </a:p>
          <a:p>
            <a:pPr lvl="2"/>
            <a:r>
              <a:rPr lang="zh-CN" altLang="en-US" dirty="0"/>
              <a:t>通信开销大：尤其是在大模型中，梯度同步可能成为瓶颈</a:t>
            </a:r>
          </a:p>
          <a:p>
            <a:pPr lvl="2"/>
            <a:r>
              <a:rPr lang="zh-CN" altLang="en-US" dirty="0"/>
              <a:t>显存压力大：每个 </a:t>
            </a:r>
            <a:r>
              <a:rPr lang="en-US" altLang="zh-CN" dirty="0"/>
              <a:t>GPU </a:t>
            </a:r>
            <a:r>
              <a:rPr lang="zh-CN" altLang="en-US" dirty="0"/>
              <a:t>都需保存完整模型副本</a:t>
            </a:r>
          </a:p>
          <a:p>
            <a:pPr lvl="2"/>
            <a:r>
              <a:rPr lang="zh-CN" altLang="en-US" dirty="0"/>
              <a:t>扩展性受限：随着设备数量增加，效率可能下降</a:t>
            </a:r>
          </a:p>
        </p:txBody>
      </p:sp>
    </p:spTree>
    <p:extLst>
      <p:ext uri="{BB962C8B-B14F-4D97-AF65-F5344CB8AC3E}">
        <p14:creationId xmlns:p14="http://schemas.microsoft.com/office/powerpoint/2010/main" val="370931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599A-156B-1215-0348-8A5ED32B1ED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24B18B-C7BC-8902-B30A-D385094552A5}"/>
              </a:ext>
            </a:extLst>
          </p:cNvPr>
          <p:cNvSpPr>
            <a:spLocks noGrp="1"/>
          </p:cNvSpPr>
          <p:nvPr>
            <p:ph type="sldNum" sz="quarter" idx="12"/>
          </p:nvPr>
        </p:nvSpPr>
        <p:spPr/>
        <p:txBody>
          <a:bodyPr/>
          <a:lstStyle/>
          <a:p>
            <a:fld id="{85F8B262-510B-45FB-9F68-19347AFD565E}" type="slidenum">
              <a:rPr lang="zh-CN" altLang="en-US" smtClean="0"/>
              <a:pPr/>
              <a:t>26</a:t>
            </a:fld>
            <a:endParaRPr lang="zh-CN" altLang="en-US" dirty="0"/>
          </a:p>
        </p:txBody>
      </p:sp>
      <p:sp>
        <p:nvSpPr>
          <p:cNvPr id="3" name="Footer Placeholder 2">
            <a:extLst>
              <a:ext uri="{FF2B5EF4-FFF2-40B4-BE49-F238E27FC236}">
                <a16:creationId xmlns:a16="http://schemas.microsoft.com/office/drawing/2014/main" id="{7D24EF06-7507-06DB-7342-8EF644BC388F}"/>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03B41959-B754-2900-675F-F4E9900C67AD}"/>
              </a:ext>
            </a:extLst>
          </p:cNvPr>
          <p:cNvSpPr>
            <a:spLocks noGrp="1"/>
          </p:cNvSpPr>
          <p:nvPr>
            <p:ph type="title"/>
          </p:nvPr>
        </p:nvSpPr>
        <p:spPr/>
        <p:txBody>
          <a:bodyPr/>
          <a:lstStyle/>
          <a:p>
            <a:r>
              <a:rPr lang="ja-JP" altLang="en-US"/>
              <a:t>并行训练策略</a:t>
            </a:r>
            <a:endParaRPr lang="en-CN" dirty="0"/>
          </a:p>
        </p:txBody>
      </p:sp>
      <p:sp>
        <p:nvSpPr>
          <p:cNvPr id="5" name="Content Placeholder 4">
            <a:extLst>
              <a:ext uri="{FF2B5EF4-FFF2-40B4-BE49-F238E27FC236}">
                <a16:creationId xmlns:a16="http://schemas.microsoft.com/office/drawing/2014/main" id="{53512E20-553F-EB8D-9A1B-31AA559D79FE}"/>
              </a:ext>
            </a:extLst>
          </p:cNvPr>
          <p:cNvSpPr>
            <a:spLocks noGrp="1"/>
          </p:cNvSpPr>
          <p:nvPr>
            <p:ph sz="quarter" idx="1"/>
          </p:nvPr>
        </p:nvSpPr>
        <p:spPr>
          <a:xfrm>
            <a:off x="722326" y="1070857"/>
            <a:ext cx="10799114" cy="3648429"/>
          </a:xfrm>
        </p:spPr>
        <p:txBody>
          <a:bodyPr/>
          <a:lstStyle/>
          <a:p>
            <a:r>
              <a:rPr lang="zh-CN" altLang="en-US" b="1" dirty="0"/>
              <a:t>模型并行</a:t>
            </a:r>
            <a:endParaRPr lang="en-US" altLang="zh-CN" dirty="0"/>
          </a:p>
          <a:p>
            <a:pPr lvl="1"/>
            <a:r>
              <a:rPr lang="zh-CN" altLang="en-US" dirty="0"/>
              <a:t>模型并行是一种将模型的不同部分分布在多个设备上进行训练的策略，适用于单台设备无法容纳完整模型的场景，尤其常用于超大语言模型的训练</a:t>
            </a:r>
          </a:p>
          <a:p>
            <a:pPr lvl="1"/>
            <a:r>
              <a:rPr lang="zh-CN" altLang="en-US" dirty="0"/>
              <a:t>工作流程</a:t>
            </a:r>
          </a:p>
          <a:p>
            <a:pPr lvl="2"/>
            <a:r>
              <a:rPr lang="zh-CN" altLang="en-US" dirty="0"/>
              <a:t>模型划分：将模型按层或模块切分至不同设备</a:t>
            </a:r>
          </a:p>
          <a:p>
            <a:pPr lvl="2"/>
            <a:r>
              <a:rPr lang="zh-CN" altLang="en-US" dirty="0"/>
              <a:t>分布式计算：前向传播中，输入逐层传递至不同 </a:t>
            </a:r>
            <a:r>
              <a:rPr lang="en-US" altLang="zh-CN" dirty="0"/>
              <a:t>GPU</a:t>
            </a:r>
            <a:r>
              <a:rPr lang="zh-CN" altLang="en-US" dirty="0"/>
              <a:t>；反向传播时，梯度按层回传。</a:t>
            </a:r>
          </a:p>
          <a:p>
            <a:pPr lvl="2"/>
            <a:r>
              <a:rPr lang="zh-CN" altLang="en-US" dirty="0"/>
              <a:t>权重更新：各设备独立更新自己负责部分的参数</a:t>
            </a:r>
          </a:p>
          <a:p>
            <a:pPr lvl="2"/>
            <a:r>
              <a:rPr lang="zh-CN" altLang="en-US" dirty="0"/>
              <a:t>通信协同：跨设备的数据传递需高效调度，确保计算与同步一致</a:t>
            </a:r>
          </a:p>
        </p:txBody>
      </p:sp>
      <p:pic>
        <p:nvPicPr>
          <p:cNvPr id="6" name="图片 5">
            <a:extLst>
              <a:ext uri="{FF2B5EF4-FFF2-40B4-BE49-F238E27FC236}">
                <a16:creationId xmlns:a16="http://schemas.microsoft.com/office/drawing/2014/main" id="{F70A150F-3E11-85D4-8256-C0337F4BF4CC}"/>
              </a:ext>
            </a:extLst>
          </p:cNvPr>
          <p:cNvPicPr>
            <a:picLocks noChangeAspect="1"/>
          </p:cNvPicPr>
          <p:nvPr/>
        </p:nvPicPr>
        <p:blipFill>
          <a:blip r:embed="rId3"/>
          <a:stretch>
            <a:fillRect/>
          </a:stretch>
        </p:blipFill>
        <p:spPr>
          <a:xfrm>
            <a:off x="1267985" y="4212146"/>
            <a:ext cx="5039566" cy="2486035"/>
          </a:xfrm>
          <a:prstGeom prst="rect">
            <a:avLst/>
          </a:prstGeom>
        </p:spPr>
      </p:pic>
      <p:pic>
        <p:nvPicPr>
          <p:cNvPr id="7" name="图片 6">
            <a:extLst>
              <a:ext uri="{FF2B5EF4-FFF2-40B4-BE49-F238E27FC236}">
                <a16:creationId xmlns:a16="http://schemas.microsoft.com/office/drawing/2014/main" id="{2A187BA0-95A9-18E5-22F5-062624631087}"/>
              </a:ext>
            </a:extLst>
          </p:cNvPr>
          <p:cNvPicPr>
            <a:picLocks noChangeAspect="1"/>
          </p:cNvPicPr>
          <p:nvPr/>
        </p:nvPicPr>
        <p:blipFill>
          <a:blip r:embed="rId4"/>
          <a:stretch>
            <a:fillRect/>
          </a:stretch>
        </p:blipFill>
        <p:spPr>
          <a:xfrm>
            <a:off x="6640750" y="4229837"/>
            <a:ext cx="4547490" cy="2468344"/>
          </a:xfrm>
          <a:prstGeom prst="rect">
            <a:avLst/>
          </a:prstGeom>
        </p:spPr>
      </p:pic>
    </p:spTree>
    <p:extLst>
      <p:ext uri="{BB962C8B-B14F-4D97-AF65-F5344CB8AC3E}">
        <p14:creationId xmlns:p14="http://schemas.microsoft.com/office/powerpoint/2010/main" val="2703054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EBA2-C13E-47D3-82FE-5F0FF10929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32A710-6A84-A676-FDCC-26D63BF60327}"/>
              </a:ext>
            </a:extLst>
          </p:cNvPr>
          <p:cNvSpPr>
            <a:spLocks noGrp="1"/>
          </p:cNvSpPr>
          <p:nvPr>
            <p:ph type="sldNum" sz="quarter" idx="12"/>
          </p:nvPr>
        </p:nvSpPr>
        <p:spPr/>
        <p:txBody>
          <a:bodyPr/>
          <a:lstStyle/>
          <a:p>
            <a:fld id="{85F8B262-510B-45FB-9F68-19347AFD565E}" type="slidenum">
              <a:rPr lang="zh-CN" altLang="en-US" smtClean="0"/>
              <a:pPr/>
              <a:t>27</a:t>
            </a:fld>
            <a:endParaRPr lang="zh-CN" altLang="en-US" dirty="0"/>
          </a:p>
        </p:txBody>
      </p:sp>
      <p:sp>
        <p:nvSpPr>
          <p:cNvPr id="3" name="Footer Placeholder 2">
            <a:extLst>
              <a:ext uri="{FF2B5EF4-FFF2-40B4-BE49-F238E27FC236}">
                <a16:creationId xmlns:a16="http://schemas.microsoft.com/office/drawing/2014/main" id="{6F39CD9E-5FEC-428B-2E2F-E50FF569FF5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F42BF4E7-EBA9-7B2E-425C-115C12C43A6A}"/>
              </a:ext>
            </a:extLst>
          </p:cNvPr>
          <p:cNvSpPr>
            <a:spLocks noGrp="1"/>
          </p:cNvSpPr>
          <p:nvPr>
            <p:ph type="title"/>
          </p:nvPr>
        </p:nvSpPr>
        <p:spPr/>
        <p:txBody>
          <a:bodyPr/>
          <a:lstStyle/>
          <a:p>
            <a:r>
              <a:rPr lang="ja-JP" altLang="en-US"/>
              <a:t>并行训练策略</a:t>
            </a:r>
            <a:endParaRPr lang="en-CN" dirty="0"/>
          </a:p>
        </p:txBody>
      </p:sp>
      <p:sp>
        <p:nvSpPr>
          <p:cNvPr id="5" name="Content Placeholder 4">
            <a:extLst>
              <a:ext uri="{FF2B5EF4-FFF2-40B4-BE49-F238E27FC236}">
                <a16:creationId xmlns:a16="http://schemas.microsoft.com/office/drawing/2014/main" id="{AB38CE60-E63E-3587-F7BD-AC0E3AC90BA7}"/>
              </a:ext>
            </a:extLst>
          </p:cNvPr>
          <p:cNvSpPr>
            <a:spLocks noGrp="1"/>
          </p:cNvSpPr>
          <p:nvPr>
            <p:ph sz="quarter" idx="1"/>
          </p:nvPr>
        </p:nvSpPr>
        <p:spPr>
          <a:xfrm>
            <a:off x="722326" y="1070857"/>
            <a:ext cx="10799114" cy="3611607"/>
          </a:xfrm>
        </p:spPr>
        <p:txBody>
          <a:bodyPr/>
          <a:lstStyle/>
          <a:p>
            <a:r>
              <a:rPr lang="zh-CN" altLang="en-US" b="1" dirty="0"/>
              <a:t>流水线并行</a:t>
            </a:r>
            <a:endParaRPr lang="en-US" altLang="zh-CN" dirty="0"/>
          </a:p>
          <a:p>
            <a:pPr lvl="1"/>
            <a:r>
              <a:rPr lang="zh-CN" altLang="en-US" dirty="0"/>
              <a:t>流水线并行是一种将超大语言模型划分为多个计算阶段，并在多个设备上依次处理这些阶段的并行计算策略。灵感源自工业流水线，能够显著提升训练效率和资源利用率</a:t>
            </a:r>
          </a:p>
          <a:p>
            <a:pPr lvl="1"/>
            <a:r>
              <a:rPr lang="zh-CN" altLang="en-US" dirty="0"/>
              <a:t>工作机制</a:t>
            </a:r>
          </a:p>
          <a:p>
            <a:pPr lvl="2"/>
            <a:r>
              <a:rPr lang="zh-CN" altLang="en-US" dirty="0"/>
              <a:t>模型分割：将模型按层或模块划分为若干阶段</a:t>
            </a:r>
          </a:p>
          <a:p>
            <a:pPr lvl="2"/>
            <a:r>
              <a:rPr lang="zh-CN" altLang="en-US" dirty="0"/>
              <a:t>设备配置：根据各阶段的计算量分配至不同 </a:t>
            </a:r>
            <a:r>
              <a:rPr lang="en-US" altLang="zh-CN" dirty="0"/>
              <a:t>GPU</a:t>
            </a:r>
            <a:endParaRPr lang="zh-CN" altLang="en-US" dirty="0"/>
          </a:p>
          <a:p>
            <a:pPr lvl="2"/>
            <a:r>
              <a:rPr lang="zh-CN" altLang="en-US" dirty="0"/>
              <a:t>流水执行：多个微批次同时在不同阶段处理，实现阶段间并行</a:t>
            </a:r>
          </a:p>
          <a:p>
            <a:pPr lvl="2"/>
            <a:r>
              <a:rPr lang="zh-CN" altLang="en-US" dirty="0"/>
              <a:t>同步更新：每轮迭代后聚合梯度，统一更新参数</a:t>
            </a:r>
          </a:p>
        </p:txBody>
      </p:sp>
      <p:pic>
        <p:nvPicPr>
          <p:cNvPr id="6" name="图片 5">
            <a:extLst>
              <a:ext uri="{FF2B5EF4-FFF2-40B4-BE49-F238E27FC236}">
                <a16:creationId xmlns:a16="http://schemas.microsoft.com/office/drawing/2014/main" id="{D1A67AC3-463E-6634-4A95-1DEAF51A4E45}"/>
              </a:ext>
            </a:extLst>
          </p:cNvPr>
          <p:cNvPicPr>
            <a:picLocks noChangeAspect="1"/>
          </p:cNvPicPr>
          <p:nvPr/>
        </p:nvPicPr>
        <p:blipFill>
          <a:blip r:embed="rId3"/>
          <a:stretch>
            <a:fillRect/>
          </a:stretch>
        </p:blipFill>
        <p:spPr>
          <a:xfrm>
            <a:off x="4178783" y="4634627"/>
            <a:ext cx="3886200" cy="2223373"/>
          </a:xfrm>
          <a:prstGeom prst="rect">
            <a:avLst/>
          </a:prstGeom>
        </p:spPr>
      </p:pic>
    </p:spTree>
    <p:extLst>
      <p:ext uri="{BB962C8B-B14F-4D97-AF65-F5344CB8AC3E}">
        <p14:creationId xmlns:p14="http://schemas.microsoft.com/office/powerpoint/2010/main" val="856300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2C0B-E179-8FE7-1403-C73A4FC9302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3C30F-4534-9DA8-77C4-8283F233512C}"/>
              </a:ext>
            </a:extLst>
          </p:cNvPr>
          <p:cNvSpPr>
            <a:spLocks noGrp="1"/>
          </p:cNvSpPr>
          <p:nvPr>
            <p:ph type="sldNum" sz="quarter" idx="12"/>
          </p:nvPr>
        </p:nvSpPr>
        <p:spPr/>
        <p:txBody>
          <a:bodyPr/>
          <a:lstStyle/>
          <a:p>
            <a:fld id="{85F8B262-510B-45FB-9F68-19347AFD565E}" type="slidenum">
              <a:rPr lang="zh-CN" altLang="en-US" smtClean="0"/>
              <a:pPr/>
              <a:t>28</a:t>
            </a:fld>
            <a:endParaRPr lang="zh-CN" altLang="en-US" dirty="0"/>
          </a:p>
        </p:txBody>
      </p:sp>
      <p:sp>
        <p:nvSpPr>
          <p:cNvPr id="3" name="Footer Placeholder 2">
            <a:extLst>
              <a:ext uri="{FF2B5EF4-FFF2-40B4-BE49-F238E27FC236}">
                <a16:creationId xmlns:a16="http://schemas.microsoft.com/office/drawing/2014/main" id="{67DE7ED1-A38F-7B50-8412-41586BB13D0B}"/>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75479CB-6DEB-BD6D-37D3-C38B4770993D}"/>
              </a:ext>
            </a:extLst>
          </p:cNvPr>
          <p:cNvSpPr>
            <a:spLocks noGrp="1"/>
          </p:cNvSpPr>
          <p:nvPr>
            <p:ph type="title"/>
          </p:nvPr>
        </p:nvSpPr>
        <p:spPr/>
        <p:txBody>
          <a:bodyPr/>
          <a:lstStyle/>
          <a:p>
            <a:r>
              <a:rPr lang="ja-JP" altLang="en-US"/>
              <a:t>并行训练策略</a:t>
            </a:r>
            <a:endParaRPr lang="en-CN" dirty="0"/>
          </a:p>
        </p:txBody>
      </p:sp>
      <p:sp>
        <p:nvSpPr>
          <p:cNvPr id="5" name="Content Placeholder 4">
            <a:extLst>
              <a:ext uri="{FF2B5EF4-FFF2-40B4-BE49-F238E27FC236}">
                <a16:creationId xmlns:a16="http://schemas.microsoft.com/office/drawing/2014/main" id="{75D7B0F2-B6E2-794D-CB06-4A76CB4BD999}"/>
              </a:ext>
            </a:extLst>
          </p:cNvPr>
          <p:cNvSpPr>
            <a:spLocks noGrp="1"/>
          </p:cNvSpPr>
          <p:nvPr>
            <p:ph sz="quarter" idx="1"/>
          </p:nvPr>
        </p:nvSpPr>
        <p:spPr/>
        <p:txBody>
          <a:bodyPr/>
          <a:lstStyle/>
          <a:p>
            <a:r>
              <a:rPr lang="zh-CN" altLang="en-US" b="1" dirty="0"/>
              <a:t>混合并行</a:t>
            </a:r>
            <a:endParaRPr lang="en-US" altLang="zh-CN" dirty="0"/>
          </a:p>
          <a:p>
            <a:pPr lvl="1"/>
            <a:r>
              <a:rPr lang="zh-CN" altLang="en-US" dirty="0"/>
              <a:t>混合并行是一种将数据并行、模型并行、流水线并行等多种并行策略灵活结合的分布式训练方法，专为超大规模语言模型设计</a:t>
            </a:r>
          </a:p>
          <a:p>
            <a:pPr lvl="1"/>
            <a:r>
              <a:rPr lang="zh-CN" altLang="en-US" dirty="0"/>
              <a:t>关键特点</a:t>
            </a:r>
          </a:p>
          <a:p>
            <a:pPr lvl="2"/>
            <a:r>
              <a:rPr lang="zh-CN" altLang="en-US" dirty="0"/>
              <a:t>高性能：多策略协同，大幅提升训练效率与吞吐量</a:t>
            </a:r>
          </a:p>
          <a:p>
            <a:pPr lvl="2"/>
            <a:r>
              <a:rPr lang="zh-CN" altLang="en-US" dirty="0"/>
              <a:t>高灵活性：可按模型结构与硬件特性自定义并行组合</a:t>
            </a:r>
          </a:p>
          <a:p>
            <a:pPr lvl="2"/>
            <a:r>
              <a:rPr lang="zh-CN" altLang="en-US" dirty="0"/>
              <a:t>强扩展性：支持跨 </a:t>
            </a:r>
            <a:r>
              <a:rPr lang="en-US" altLang="zh-CN" dirty="0"/>
              <a:t>GPU</a:t>
            </a:r>
            <a:r>
              <a:rPr lang="zh-CN" altLang="en-US" dirty="0"/>
              <a:t>、跨节点的大规模训练任务</a:t>
            </a:r>
          </a:p>
          <a:p>
            <a:pPr lvl="2"/>
            <a:r>
              <a:rPr lang="zh-CN" altLang="en-US" dirty="0"/>
              <a:t>资源优化：内存与计算资源可按阶段或维度精准分配</a:t>
            </a:r>
          </a:p>
          <a:p>
            <a:pPr lvl="1"/>
            <a:r>
              <a:rPr lang="zh-CN" altLang="en-US" dirty="0"/>
              <a:t>应用场景：在超大模型训练中，通常采用如下混合结构：</a:t>
            </a:r>
          </a:p>
          <a:p>
            <a:pPr lvl="2"/>
            <a:r>
              <a:rPr lang="zh-CN" altLang="en-US" dirty="0"/>
              <a:t>张量并行（模型内部）：对单层进行切分（如 </a:t>
            </a:r>
            <a:r>
              <a:rPr lang="en-US" altLang="zh-CN" dirty="0"/>
              <a:t>Attention/MLP</a:t>
            </a:r>
            <a:r>
              <a:rPr lang="zh-CN" altLang="en-US" dirty="0"/>
              <a:t>）</a:t>
            </a:r>
          </a:p>
          <a:p>
            <a:pPr lvl="2"/>
            <a:r>
              <a:rPr lang="zh-CN" altLang="en-US" dirty="0"/>
              <a:t>流水线并行（模型层级）：跨层级划分模块</a:t>
            </a:r>
          </a:p>
          <a:p>
            <a:pPr lvl="2"/>
            <a:r>
              <a:rPr lang="zh-CN" altLang="en-US" dirty="0"/>
              <a:t>数据并行（批处理维度）：跨数据批次同步梯度</a:t>
            </a:r>
          </a:p>
          <a:p>
            <a:pPr lvl="1"/>
            <a:r>
              <a:rPr lang="zh-CN" altLang="en-US" dirty="0"/>
              <a:t>实现挑战：并行策略调度复杂；通信与同步代价高；需依赖高效框架（如 </a:t>
            </a:r>
            <a:r>
              <a:rPr lang="en-US" altLang="zh-CN" dirty="0" err="1"/>
              <a:t>DeepSpeed</a:t>
            </a:r>
            <a:r>
              <a:rPr lang="zh-CN" altLang="en-US" dirty="0"/>
              <a:t>、</a:t>
            </a:r>
            <a:r>
              <a:rPr lang="en-US" altLang="zh-CN" dirty="0"/>
              <a:t>Megatron-LM</a:t>
            </a:r>
            <a:r>
              <a:rPr lang="zh-CN" altLang="en-US" dirty="0"/>
              <a:t>、</a:t>
            </a:r>
            <a:r>
              <a:rPr lang="en-US" altLang="zh-CN" dirty="0"/>
              <a:t>Colossal-AI</a:t>
            </a:r>
            <a:r>
              <a:rPr lang="zh-CN" altLang="en-US" dirty="0"/>
              <a:t>）</a:t>
            </a:r>
          </a:p>
        </p:txBody>
      </p:sp>
    </p:spTree>
    <p:extLst>
      <p:ext uri="{BB962C8B-B14F-4D97-AF65-F5344CB8AC3E}">
        <p14:creationId xmlns:p14="http://schemas.microsoft.com/office/powerpoint/2010/main" val="2799994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EBBA0-A2F6-757A-D5B9-B426FDEC2F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E96FE1-0EC7-67F5-1A88-9A0E7C4FA000}"/>
              </a:ext>
            </a:extLst>
          </p:cNvPr>
          <p:cNvSpPr>
            <a:spLocks noGrp="1"/>
          </p:cNvSpPr>
          <p:nvPr>
            <p:ph type="sldNum" sz="quarter" idx="12"/>
          </p:nvPr>
        </p:nvSpPr>
        <p:spPr/>
        <p:txBody>
          <a:bodyPr/>
          <a:lstStyle/>
          <a:p>
            <a:fld id="{85F8B262-510B-45FB-9F68-19347AFD565E}" type="slidenum">
              <a:rPr lang="zh-CN" altLang="en-US" smtClean="0"/>
              <a:pPr/>
              <a:t>29</a:t>
            </a:fld>
            <a:endParaRPr lang="zh-CN" altLang="en-US" dirty="0"/>
          </a:p>
        </p:txBody>
      </p:sp>
      <p:sp>
        <p:nvSpPr>
          <p:cNvPr id="3" name="Footer Placeholder 2">
            <a:extLst>
              <a:ext uri="{FF2B5EF4-FFF2-40B4-BE49-F238E27FC236}">
                <a16:creationId xmlns:a16="http://schemas.microsoft.com/office/drawing/2014/main" id="{12F2EF97-1531-CB6C-7DA6-70A9A217E2F0}"/>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B8C14045-B5BC-7473-8378-6FE000814836}"/>
              </a:ext>
            </a:extLst>
          </p:cNvPr>
          <p:cNvSpPr>
            <a:spLocks noGrp="1"/>
          </p:cNvSpPr>
          <p:nvPr>
            <p:ph type="title"/>
          </p:nvPr>
        </p:nvSpPr>
        <p:spPr/>
        <p:txBody>
          <a:bodyPr/>
          <a:lstStyle/>
          <a:p>
            <a:r>
              <a:rPr lang="ja-JP" altLang="en-US"/>
              <a:t>并行训练策略</a:t>
            </a:r>
            <a:endParaRPr lang="en-CN" dirty="0"/>
          </a:p>
        </p:txBody>
      </p:sp>
      <p:sp>
        <p:nvSpPr>
          <p:cNvPr id="5" name="Content Placeholder 4">
            <a:extLst>
              <a:ext uri="{FF2B5EF4-FFF2-40B4-BE49-F238E27FC236}">
                <a16:creationId xmlns:a16="http://schemas.microsoft.com/office/drawing/2014/main" id="{BCF39776-2AFF-4E83-92BE-195541415C35}"/>
              </a:ext>
            </a:extLst>
          </p:cNvPr>
          <p:cNvSpPr>
            <a:spLocks noGrp="1"/>
          </p:cNvSpPr>
          <p:nvPr>
            <p:ph sz="quarter" idx="1"/>
          </p:nvPr>
        </p:nvSpPr>
        <p:spPr/>
        <p:txBody>
          <a:bodyPr/>
          <a:lstStyle/>
          <a:p>
            <a:r>
              <a:rPr lang="zh-CN" altLang="en-US" b="1" dirty="0"/>
              <a:t>零冗余优化（</a:t>
            </a:r>
            <a:r>
              <a:rPr lang="en-US" altLang="zh-CN" b="1" dirty="0" err="1"/>
              <a:t>ZeRO</a:t>
            </a:r>
            <a:r>
              <a:rPr lang="zh-CN" altLang="en-US" b="1" dirty="0"/>
              <a:t>）</a:t>
            </a:r>
            <a:endParaRPr lang="en-US" altLang="zh-CN" dirty="0"/>
          </a:p>
          <a:p>
            <a:pPr lvl="1"/>
            <a:r>
              <a:rPr lang="en-US" altLang="zh-CN" dirty="0" err="1"/>
              <a:t>ZeRO</a:t>
            </a:r>
            <a:r>
              <a:rPr lang="zh-CN" altLang="en-US" dirty="0"/>
              <a:t>是一种由微软提出的内存优化技术，专为超大规模模型训练设计，通过去除冗余副本显著降低 </a:t>
            </a:r>
            <a:r>
              <a:rPr lang="en-US" altLang="zh-CN" dirty="0"/>
              <a:t>GPU </a:t>
            </a:r>
            <a:r>
              <a:rPr lang="zh-CN" altLang="en-US" dirty="0"/>
              <a:t>内存占用，从而支持更大模型的训练</a:t>
            </a:r>
          </a:p>
          <a:p>
            <a:pPr lvl="1"/>
            <a:r>
              <a:rPr lang="zh-CN" altLang="en-US" dirty="0"/>
              <a:t>核心策略</a:t>
            </a:r>
          </a:p>
          <a:p>
            <a:pPr lvl="2"/>
            <a:r>
              <a:rPr lang="zh-CN" altLang="en-US" dirty="0"/>
              <a:t>参数分割：将模型参数切分后分布在不同 </a:t>
            </a:r>
            <a:r>
              <a:rPr lang="en-US" altLang="zh-CN" dirty="0"/>
              <a:t>GPU </a:t>
            </a:r>
            <a:r>
              <a:rPr lang="zh-CN" altLang="en-US" dirty="0"/>
              <a:t>上，各自只保存部分参数</a:t>
            </a:r>
          </a:p>
          <a:p>
            <a:pPr lvl="2"/>
            <a:r>
              <a:rPr lang="zh-CN" altLang="en-US" dirty="0"/>
              <a:t>梯度分割：各设备仅保存自己负责部分的梯度，减少反向传播内存需求</a:t>
            </a:r>
          </a:p>
          <a:p>
            <a:pPr lvl="2"/>
            <a:r>
              <a:rPr lang="zh-CN" altLang="en-US" dirty="0"/>
              <a:t>优化器状态分割：如动量、方差等状态信息按需切分，进一步减轻负载</a:t>
            </a:r>
          </a:p>
          <a:p>
            <a:pPr lvl="1"/>
            <a:r>
              <a:rPr lang="zh-CN" altLang="en-US" dirty="0"/>
              <a:t>关键优势</a:t>
            </a:r>
          </a:p>
          <a:p>
            <a:pPr lvl="2"/>
            <a:r>
              <a:rPr lang="zh-CN" altLang="en-US" dirty="0"/>
              <a:t>显著节省显存，支持更大的模型在有限硬件上训练</a:t>
            </a:r>
          </a:p>
          <a:p>
            <a:pPr lvl="2"/>
            <a:r>
              <a:rPr lang="zh-CN" altLang="en-US" dirty="0"/>
              <a:t>提升计算效率，优化器状态与计算负担更均衡</a:t>
            </a:r>
          </a:p>
          <a:p>
            <a:pPr lvl="2"/>
            <a:r>
              <a:rPr lang="zh-CN" altLang="en-US" dirty="0"/>
              <a:t>良好的可扩展性，支持跨多个 </a:t>
            </a:r>
            <a:r>
              <a:rPr lang="en-US" altLang="zh-CN" dirty="0"/>
              <a:t>GPU/</a:t>
            </a:r>
            <a:r>
              <a:rPr lang="zh-CN" altLang="en-US" dirty="0"/>
              <a:t>节点高效并行</a:t>
            </a:r>
          </a:p>
          <a:p>
            <a:pPr lvl="1"/>
            <a:r>
              <a:rPr lang="zh-CN" altLang="en-US" dirty="0"/>
              <a:t>应用场景</a:t>
            </a:r>
          </a:p>
          <a:p>
            <a:pPr lvl="2"/>
            <a:r>
              <a:rPr lang="en-US" altLang="zh-CN" dirty="0"/>
              <a:t>GPT-3</a:t>
            </a:r>
            <a:r>
              <a:rPr lang="zh-CN" altLang="en-US" dirty="0"/>
              <a:t>、</a:t>
            </a:r>
            <a:r>
              <a:rPr lang="en-US" altLang="zh-CN" dirty="0"/>
              <a:t>OPT</a:t>
            </a:r>
            <a:r>
              <a:rPr lang="zh-CN" altLang="en-US" dirty="0"/>
              <a:t>、</a:t>
            </a:r>
            <a:r>
              <a:rPr lang="en-US" altLang="zh-CN" dirty="0"/>
              <a:t>LLaMA </a:t>
            </a:r>
            <a:r>
              <a:rPr lang="zh-CN" altLang="en-US" dirty="0"/>
              <a:t>等超大语言模型训练</a:t>
            </a:r>
          </a:p>
          <a:p>
            <a:pPr lvl="2"/>
            <a:r>
              <a:rPr lang="en-US" altLang="zh-CN" dirty="0" err="1"/>
              <a:t>DeepSpeed</a:t>
            </a:r>
            <a:r>
              <a:rPr lang="zh-CN" altLang="en-US" dirty="0"/>
              <a:t>、</a:t>
            </a:r>
            <a:r>
              <a:rPr lang="en-US" altLang="zh-CN" dirty="0"/>
              <a:t>Colossal-AI </a:t>
            </a:r>
            <a:r>
              <a:rPr lang="zh-CN" altLang="en-US" dirty="0"/>
              <a:t>等训练框架的核心优化组件</a:t>
            </a:r>
          </a:p>
        </p:txBody>
      </p:sp>
    </p:spTree>
    <p:extLst>
      <p:ext uri="{BB962C8B-B14F-4D97-AF65-F5344CB8AC3E}">
        <p14:creationId xmlns:p14="http://schemas.microsoft.com/office/powerpoint/2010/main" val="287029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1C23C-0117-654B-DD05-C822AA82DE8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5FA299D-BF99-26AA-05C3-13D8126E5DD0}"/>
              </a:ext>
            </a:extLst>
          </p:cNvPr>
          <p:cNvSpPr>
            <a:spLocks noGrp="1"/>
          </p:cNvSpPr>
          <p:nvPr>
            <p:ph type="body" idx="1"/>
          </p:nvPr>
        </p:nvSpPr>
        <p:spPr>
          <a:xfrm>
            <a:off x="4794749" y="1215182"/>
            <a:ext cx="5167298" cy="453113"/>
          </a:xfrm>
        </p:spPr>
        <p:txBody>
          <a:bodyPr/>
          <a:lstStyle/>
          <a:p>
            <a:r>
              <a:rPr lang="zh-CN" altLang="en-US" dirty="0"/>
              <a:t>大语言模型的基本结构</a:t>
            </a:r>
            <a:endParaRPr lang="en-CN" dirty="0"/>
          </a:p>
        </p:txBody>
      </p:sp>
      <p:sp>
        <p:nvSpPr>
          <p:cNvPr id="4" name="Text Placeholder 3">
            <a:extLst>
              <a:ext uri="{FF2B5EF4-FFF2-40B4-BE49-F238E27FC236}">
                <a16:creationId xmlns:a16="http://schemas.microsoft.com/office/drawing/2014/main" id="{FE87617A-AF3D-77A0-C1A5-A508D904E179}"/>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0494B376-0679-EB2A-0312-B27C1857D237}"/>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注意力机制的优化</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C4F88456-A90E-A7AE-7523-7BDF2D9A2B8B}"/>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F4723A30-78DD-0341-ED2C-0680CE7FDABD}"/>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位置编码策略</a:t>
            </a:r>
            <a:endParaRPr lang="en-CN" altLang="zh-CN" dirty="0">
              <a:solidFill>
                <a:schemeClr val="bg1">
                  <a:lumMod val="75000"/>
                </a:schemeClr>
              </a:solidFill>
            </a:endParaRPr>
          </a:p>
        </p:txBody>
      </p:sp>
      <p:sp>
        <p:nvSpPr>
          <p:cNvPr id="8" name="Text Placeholder 7">
            <a:extLst>
              <a:ext uri="{FF2B5EF4-FFF2-40B4-BE49-F238E27FC236}">
                <a16:creationId xmlns:a16="http://schemas.microsoft.com/office/drawing/2014/main" id="{8C91A362-BD8B-A0F6-9BF5-008BE5B7F9FA}"/>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2F93E47A-1CB6-9F24-8DBC-A1988604122D}"/>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长上下文处理策略</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1C16D2AC-A42B-F0DE-B8F1-DB8D8989DC19}"/>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01545FD7-2156-1C29-1CC9-03FC9C9C324A}"/>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并行训练策略</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D04D0BA1-8043-5B40-7EDF-D642A0D79C73}"/>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681967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C95F2-11C6-47C8-56CC-7E9E7EE038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552D13-B5E5-8209-E46A-1BC85568D3A9}"/>
              </a:ext>
            </a:extLst>
          </p:cNvPr>
          <p:cNvSpPr>
            <a:spLocks noGrp="1"/>
          </p:cNvSpPr>
          <p:nvPr>
            <p:ph type="sldNum" sz="quarter" idx="12"/>
          </p:nvPr>
        </p:nvSpPr>
        <p:spPr/>
        <p:txBody>
          <a:bodyPr/>
          <a:lstStyle/>
          <a:p>
            <a:fld id="{85F8B262-510B-45FB-9F68-19347AFD565E}" type="slidenum">
              <a:rPr lang="zh-CN" altLang="en-US" smtClean="0"/>
              <a:pPr/>
              <a:t>30</a:t>
            </a:fld>
            <a:endParaRPr lang="zh-CN" altLang="en-US" dirty="0"/>
          </a:p>
        </p:txBody>
      </p:sp>
      <p:sp>
        <p:nvSpPr>
          <p:cNvPr id="3" name="Footer Placeholder 2">
            <a:extLst>
              <a:ext uri="{FF2B5EF4-FFF2-40B4-BE49-F238E27FC236}">
                <a16:creationId xmlns:a16="http://schemas.microsoft.com/office/drawing/2014/main" id="{3E2EE3BB-9280-6873-57BC-3F93D7347C41}"/>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67A77E6B-5407-FA1C-27C4-12C5BBD2FB67}"/>
              </a:ext>
            </a:extLst>
          </p:cNvPr>
          <p:cNvSpPr>
            <a:spLocks noGrp="1"/>
          </p:cNvSpPr>
          <p:nvPr>
            <p:ph type="title"/>
          </p:nvPr>
        </p:nvSpPr>
        <p:spPr/>
        <p:txBody>
          <a:bodyPr/>
          <a:lstStyle/>
          <a:p>
            <a:r>
              <a:rPr lang="ja-JP" altLang="en-US"/>
              <a:t>并行训练策略</a:t>
            </a:r>
            <a:endParaRPr lang="en-CN" dirty="0"/>
          </a:p>
        </p:txBody>
      </p:sp>
      <p:sp>
        <p:nvSpPr>
          <p:cNvPr id="5" name="Content Placeholder 4">
            <a:extLst>
              <a:ext uri="{FF2B5EF4-FFF2-40B4-BE49-F238E27FC236}">
                <a16:creationId xmlns:a16="http://schemas.microsoft.com/office/drawing/2014/main" id="{EB125453-056F-616C-11CF-1FD2885BAFF9}"/>
              </a:ext>
            </a:extLst>
          </p:cNvPr>
          <p:cNvSpPr>
            <a:spLocks noGrp="1"/>
          </p:cNvSpPr>
          <p:nvPr>
            <p:ph sz="quarter" idx="1"/>
          </p:nvPr>
        </p:nvSpPr>
        <p:spPr/>
        <p:txBody>
          <a:bodyPr/>
          <a:lstStyle/>
          <a:p>
            <a:r>
              <a:rPr lang="en-US" altLang="zh-CN" b="1" dirty="0" err="1"/>
              <a:t>DeepSpeed</a:t>
            </a:r>
            <a:endParaRPr lang="en-US" altLang="zh-CN" dirty="0"/>
          </a:p>
          <a:p>
            <a:pPr lvl="1"/>
            <a:r>
              <a:rPr lang="en-US" altLang="zh-CN" dirty="0" err="1"/>
              <a:t>DeepSpeed</a:t>
            </a:r>
            <a:r>
              <a:rPr lang="en-US" altLang="zh-CN" dirty="0"/>
              <a:t> </a:t>
            </a:r>
            <a:r>
              <a:rPr lang="zh-CN" altLang="en-US" dirty="0"/>
              <a:t>是由微软研究院开发的高性能分布式训练库，专为超大规模语言模型的训练和部署设计，支持数十亿乃至上千亿参数的模型</a:t>
            </a:r>
          </a:p>
          <a:p>
            <a:pPr lvl="1"/>
            <a:r>
              <a:rPr lang="zh-CN" altLang="en-US" dirty="0"/>
              <a:t>核心能力</a:t>
            </a:r>
          </a:p>
          <a:p>
            <a:pPr lvl="2"/>
            <a:r>
              <a:rPr lang="zh-CN" altLang="en-US" dirty="0"/>
              <a:t>并行训练支持：内置数据并行、层间</a:t>
            </a:r>
            <a:r>
              <a:rPr lang="en-US" altLang="zh-CN" dirty="0"/>
              <a:t>/</a:t>
            </a:r>
            <a:r>
              <a:rPr lang="zh-CN" altLang="en-US" dirty="0"/>
              <a:t>层内模型并行、流水线并行，适配多种规模和拓扑结构</a:t>
            </a:r>
          </a:p>
          <a:p>
            <a:pPr lvl="2"/>
            <a:r>
              <a:rPr lang="zh-CN" altLang="en-US" dirty="0"/>
              <a:t>高效内存优化：集成 </a:t>
            </a:r>
            <a:r>
              <a:rPr lang="en-US" altLang="zh-CN" dirty="0" err="1"/>
              <a:t>ZeRO</a:t>
            </a:r>
            <a:r>
              <a:rPr lang="en-US" altLang="zh-CN" dirty="0"/>
              <a:t> </a:t>
            </a:r>
            <a:r>
              <a:rPr lang="zh-CN" altLang="en-US" dirty="0"/>
              <a:t>系列优化策略（</a:t>
            </a:r>
            <a:r>
              <a:rPr lang="en-US" altLang="zh-CN" dirty="0"/>
              <a:t>ZeRO-1/2/3/++</a:t>
            </a:r>
            <a:r>
              <a:rPr lang="zh-CN" altLang="en-US" dirty="0"/>
              <a:t>），显著降低显存需求</a:t>
            </a:r>
          </a:p>
          <a:p>
            <a:pPr lvl="2"/>
            <a:r>
              <a:rPr lang="zh-CN" altLang="en-US" dirty="0"/>
              <a:t>高性能通信：通过混合精度训练、压缩通信等手段，减少跨设备数据传输开销</a:t>
            </a:r>
          </a:p>
          <a:p>
            <a:pPr lvl="2"/>
            <a:r>
              <a:rPr lang="zh-CN" altLang="en-US" dirty="0"/>
              <a:t>强兼容性：无缝集成 </a:t>
            </a:r>
            <a:r>
              <a:rPr lang="en-US" altLang="zh-CN" dirty="0"/>
              <a:t>PyTorch </a:t>
            </a:r>
            <a:r>
              <a:rPr lang="zh-CN" altLang="en-US" dirty="0"/>
              <a:t>与 </a:t>
            </a:r>
            <a:r>
              <a:rPr lang="en-US" altLang="zh-CN" dirty="0"/>
              <a:t>Hugging Face transformers</a:t>
            </a:r>
            <a:r>
              <a:rPr lang="zh-CN" altLang="en-US" dirty="0"/>
              <a:t>，可快速接入现有模型</a:t>
            </a:r>
          </a:p>
          <a:p>
            <a:pPr lvl="2"/>
            <a:r>
              <a:rPr lang="zh-CN" altLang="en-US" dirty="0"/>
              <a:t>出色可扩展性：支持千卡级别的分布式训练，具备自动调优与弹性调度能力</a:t>
            </a:r>
          </a:p>
        </p:txBody>
      </p:sp>
      <p:pic>
        <p:nvPicPr>
          <p:cNvPr id="6" name="图片 5">
            <a:extLst>
              <a:ext uri="{FF2B5EF4-FFF2-40B4-BE49-F238E27FC236}">
                <a16:creationId xmlns:a16="http://schemas.microsoft.com/office/drawing/2014/main" id="{4E6A8569-A1CE-F90E-71BF-B99215224F95}"/>
              </a:ext>
            </a:extLst>
          </p:cNvPr>
          <p:cNvPicPr>
            <a:picLocks noChangeAspect="1"/>
          </p:cNvPicPr>
          <p:nvPr/>
        </p:nvPicPr>
        <p:blipFill>
          <a:blip r:embed="rId3"/>
          <a:stretch>
            <a:fillRect/>
          </a:stretch>
        </p:blipFill>
        <p:spPr>
          <a:xfrm>
            <a:off x="3422043" y="4963541"/>
            <a:ext cx="5347914" cy="1802668"/>
          </a:xfrm>
          <a:prstGeom prst="rect">
            <a:avLst/>
          </a:prstGeom>
        </p:spPr>
      </p:pic>
    </p:spTree>
    <p:extLst>
      <p:ext uri="{BB962C8B-B14F-4D97-AF65-F5344CB8AC3E}">
        <p14:creationId xmlns:p14="http://schemas.microsoft.com/office/powerpoint/2010/main" val="3528747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6DDF4-87D1-1547-BD39-3F20007BF9B3}"/>
              </a:ext>
            </a:extLst>
          </p:cNvPr>
          <p:cNvSpPr>
            <a:spLocks noGrp="1"/>
          </p:cNvSpPr>
          <p:nvPr>
            <p:ph type="title"/>
          </p:nvPr>
        </p:nvSpPr>
        <p:spPr/>
        <p:txBody>
          <a:bodyPr/>
          <a:lstStyle/>
          <a:p>
            <a:r>
              <a:rPr lang="en-US" dirty="0" err="1"/>
              <a:t>参考书</a:t>
            </a:r>
            <a:endParaRPr lang="en-CN" dirty="0"/>
          </a:p>
        </p:txBody>
      </p:sp>
      <p:sp>
        <p:nvSpPr>
          <p:cNvPr id="4" name="Content Placeholder 3">
            <a:extLst>
              <a:ext uri="{FF2B5EF4-FFF2-40B4-BE49-F238E27FC236}">
                <a16:creationId xmlns:a16="http://schemas.microsoft.com/office/drawing/2014/main" id="{FC84F715-D700-F047-B347-BA5D19C0FC5C}"/>
              </a:ext>
            </a:extLst>
          </p:cNvPr>
          <p:cNvSpPr>
            <a:spLocks noGrp="1"/>
          </p:cNvSpPr>
          <p:nvPr>
            <p:ph sz="quarter" idx="1"/>
          </p:nvPr>
        </p:nvSpPr>
        <p:spPr/>
        <p:txBody>
          <a:bodyPr/>
          <a:lstStyle/>
          <a:p>
            <a:r>
              <a:rPr lang="en-US" altLang="zh-CN" dirty="0"/>
              <a:t>《</a:t>
            </a:r>
            <a:r>
              <a:rPr lang="zh-CN" altLang="en-US" dirty="0"/>
              <a:t>自然语言处理：基于大语言模型的方法</a:t>
            </a:r>
            <a:r>
              <a:rPr lang="en-US" altLang="zh-CN" dirty="0"/>
              <a:t>》</a:t>
            </a:r>
            <a:endParaRPr lang="zh-CN" altLang="en-US" dirty="0"/>
          </a:p>
          <a:p>
            <a:pPr lvl="1"/>
            <a:r>
              <a:rPr lang="zh-CN" altLang="en-US" dirty="0"/>
              <a:t>出版社：电子工业出版社</a:t>
            </a:r>
            <a:endParaRPr lang="en-US" altLang="zh-CN" dirty="0"/>
          </a:p>
          <a:p>
            <a:pPr lvl="1"/>
            <a:r>
              <a:rPr lang="zh-CN" altLang="en-US" dirty="0"/>
              <a:t>作者：车万翔，郭江，崔一鸣  著；刘挺  主审</a:t>
            </a:r>
          </a:p>
          <a:p>
            <a:pPr lvl="1"/>
            <a:r>
              <a:rPr lang="zh-CN" altLang="en-US" dirty="0"/>
              <a:t>书号：</a:t>
            </a:r>
            <a:r>
              <a:rPr lang="en-US" dirty="0"/>
              <a:t>ISBN 978</a:t>
            </a:r>
            <a:r>
              <a:rPr lang="en-US" altLang="zh-CN" dirty="0"/>
              <a:t>-</a:t>
            </a:r>
            <a:r>
              <a:rPr lang="en-US" dirty="0"/>
              <a:t>7</a:t>
            </a:r>
            <a:r>
              <a:rPr lang="en-US" altLang="zh-CN" dirty="0"/>
              <a:t>-</a:t>
            </a:r>
            <a:r>
              <a:rPr lang="en-US" dirty="0"/>
              <a:t>121</a:t>
            </a:r>
            <a:r>
              <a:rPr lang="en-US" altLang="zh-CN" dirty="0"/>
              <a:t>-</a:t>
            </a:r>
            <a:r>
              <a:rPr lang="en-US" dirty="0"/>
              <a:t>49598</a:t>
            </a:r>
            <a:r>
              <a:rPr lang="en-US" altLang="zh-CN" dirty="0"/>
              <a:t>-</a:t>
            </a:r>
            <a:r>
              <a:rPr lang="en-US" dirty="0"/>
              <a:t>4</a:t>
            </a:r>
            <a:endParaRPr lang="en-US" altLang="zh-CN" dirty="0"/>
          </a:p>
          <a:p>
            <a:pPr lvl="1"/>
            <a:r>
              <a:rPr lang="zh-CN" altLang="en-US" dirty="0"/>
              <a:t>出版时间：</a:t>
            </a:r>
            <a:r>
              <a:rPr lang="en-US" altLang="zh-CN" dirty="0"/>
              <a:t>2025.3</a:t>
            </a:r>
          </a:p>
          <a:p>
            <a:pPr lvl="1"/>
            <a:r>
              <a:rPr lang="zh-CN" altLang="en-US" dirty="0"/>
              <a:t>网购链接</a:t>
            </a:r>
            <a:endParaRPr lang="en-US" altLang="zh-CN" dirty="0"/>
          </a:p>
          <a:p>
            <a:pPr lvl="2"/>
            <a:r>
              <a:rPr lang="en-US" altLang="zh-CN" dirty="0">
                <a:hlinkClick r:id="rId2"/>
              </a:rPr>
              <a:t>https://item.jd.com/14395393.html</a:t>
            </a:r>
            <a:r>
              <a:rPr lang="zh-CN" altLang="en-US" dirty="0"/>
              <a:t> </a:t>
            </a:r>
            <a:endParaRPr lang="en-US" altLang="zh-CN" dirty="0"/>
          </a:p>
          <a:p>
            <a:pPr lvl="1"/>
            <a:r>
              <a:rPr lang="zh-CN" altLang="en-US" dirty="0"/>
              <a:t>书中代码</a:t>
            </a:r>
            <a:endParaRPr lang="en-US" altLang="zh-CN" dirty="0"/>
          </a:p>
          <a:p>
            <a:pPr lvl="2"/>
            <a:r>
              <a:rPr lang="en-US" dirty="0">
                <a:hlinkClick r:id="rId3"/>
              </a:rPr>
              <a:t>https://github.com/HIT-SCIR/llm-nlp-book</a:t>
            </a:r>
            <a:r>
              <a:rPr lang="zh-CN" altLang="en-US" dirty="0"/>
              <a:t> </a:t>
            </a:r>
            <a:endParaRPr lang="en-CN" dirty="0"/>
          </a:p>
        </p:txBody>
      </p:sp>
      <p:sp>
        <p:nvSpPr>
          <p:cNvPr id="2" name="Footer Placeholder 1">
            <a:extLst>
              <a:ext uri="{FF2B5EF4-FFF2-40B4-BE49-F238E27FC236}">
                <a16:creationId xmlns:a16="http://schemas.microsoft.com/office/drawing/2014/main" id="{9750F003-4F46-834B-B55D-84E20BFA83C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6" name="Slide Number Placeholder 5">
            <a:extLst>
              <a:ext uri="{FF2B5EF4-FFF2-40B4-BE49-F238E27FC236}">
                <a16:creationId xmlns:a16="http://schemas.microsoft.com/office/drawing/2014/main" id="{2C239F7B-0B60-7941-9FEF-718469D63BD2}"/>
              </a:ext>
            </a:extLst>
          </p:cNvPr>
          <p:cNvSpPr>
            <a:spLocks noGrp="1"/>
          </p:cNvSpPr>
          <p:nvPr>
            <p:ph type="sldNum" sz="quarter" idx="12"/>
          </p:nvPr>
        </p:nvSpPr>
        <p:spPr/>
        <p:txBody>
          <a:bodyPr/>
          <a:lstStyle/>
          <a:p>
            <a:fld id="{85F8B262-510B-45FB-9F68-19347AFD565E}" type="slidenum">
              <a:rPr lang="zh-CN" altLang="en-US" smtClean="0"/>
              <a:pPr/>
              <a:t>31</a:t>
            </a:fld>
            <a:endParaRPr lang="zh-CN" altLang="en-US" dirty="0"/>
          </a:p>
        </p:txBody>
      </p:sp>
      <p:pic>
        <p:nvPicPr>
          <p:cNvPr id="7" name="Picture 6" descr="A book with text on it&#10;&#10;AI-generated content may be incorrect.">
            <a:extLst>
              <a:ext uri="{FF2B5EF4-FFF2-40B4-BE49-F238E27FC236}">
                <a16:creationId xmlns:a16="http://schemas.microsoft.com/office/drawing/2014/main" id="{1D20D29B-8A34-D6F6-AC0B-5D64BD6CA47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62739" y="1070857"/>
            <a:ext cx="4472584" cy="4325252"/>
          </a:xfrm>
          <a:prstGeom prst="rect">
            <a:avLst/>
          </a:prstGeom>
        </p:spPr>
      </p:pic>
    </p:spTree>
    <p:extLst>
      <p:ext uri="{BB962C8B-B14F-4D97-AF65-F5344CB8AC3E}">
        <p14:creationId xmlns:p14="http://schemas.microsoft.com/office/powerpoint/2010/main" val="2297503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BB09A-B15B-4965-B751-9075DD9A750C}"/>
              </a:ext>
            </a:extLst>
          </p:cNvPr>
          <p:cNvSpPr>
            <a:spLocks noGrp="1"/>
          </p:cNvSpPr>
          <p:nvPr>
            <p:ph type="title"/>
          </p:nvPr>
        </p:nvSpPr>
        <p:spPr>
          <a:xfrm>
            <a:off x="838200" y="2766218"/>
            <a:ext cx="10515600" cy="1325563"/>
          </a:xfrm>
        </p:spPr>
        <p:txBody>
          <a:bodyPr/>
          <a:lstStyle/>
          <a:p>
            <a:r>
              <a:rPr lang="zh-CN" altLang="en-US" sz="6000" dirty="0">
                <a:latin typeface="Microsoft YaHei" panose="020B0503020204020204" pitchFamily="34" charset="-122"/>
                <a:ea typeface="Microsoft YaHei" panose="020B0503020204020204" pitchFamily="34" charset="-122"/>
                <a:cs typeface="+mn-ea"/>
                <a:sym typeface="+mn-lt"/>
              </a:rPr>
              <a:t>谢 谢！</a:t>
            </a:r>
          </a:p>
        </p:txBody>
      </p:sp>
      <p:sp>
        <p:nvSpPr>
          <p:cNvPr id="11" name="矩形 10">
            <a:extLst>
              <a:ext uri="{FF2B5EF4-FFF2-40B4-BE49-F238E27FC236}">
                <a16:creationId xmlns:a16="http://schemas.microsoft.com/office/drawing/2014/main" id="{7445D51A-8209-4663-86D4-4B08C45CB30B}"/>
              </a:ext>
            </a:extLst>
          </p:cNvPr>
          <p:cNvSpPr/>
          <p:nvPr/>
        </p:nvSpPr>
        <p:spPr>
          <a:xfrm>
            <a:off x="-1038688" y="3216887"/>
            <a:ext cx="4497517" cy="3780859"/>
          </a:xfrm>
          <a:prstGeom prst="rect">
            <a:avLst/>
          </a:prstGeom>
          <a:blipFill dpi="0" rotWithShape="1">
            <a:blip r:embed="rId3">
              <a:alphaModFix amt="45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67627D71-4C0B-F144-9A57-819B330D02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59571" y="173694"/>
            <a:ext cx="1977984" cy="280891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525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827C9-CE1D-41CA-D19F-4C7B5D6F30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854A4-3346-3FCB-1B2C-7540641ED06B}"/>
              </a:ext>
            </a:extLst>
          </p:cNvPr>
          <p:cNvSpPr>
            <a:spLocks noGrp="1"/>
          </p:cNvSpPr>
          <p:nvPr>
            <p:ph type="sldNum" sz="quarter" idx="12"/>
          </p:nvPr>
        </p:nvSpPr>
        <p:spPr/>
        <p:txBody>
          <a:bodyPr/>
          <a:lstStyle/>
          <a:p>
            <a:fld id="{85F8B262-510B-45FB-9F68-19347AFD565E}" type="slidenum">
              <a:rPr lang="zh-CN" altLang="en-US" smtClean="0"/>
              <a:pPr/>
              <a:t>4</a:t>
            </a:fld>
            <a:endParaRPr lang="zh-CN" altLang="en-US" dirty="0"/>
          </a:p>
        </p:txBody>
      </p:sp>
      <p:sp>
        <p:nvSpPr>
          <p:cNvPr id="3" name="Footer Placeholder 2">
            <a:extLst>
              <a:ext uri="{FF2B5EF4-FFF2-40B4-BE49-F238E27FC236}">
                <a16:creationId xmlns:a16="http://schemas.microsoft.com/office/drawing/2014/main" id="{500685A8-682B-7811-D2AD-5A37C520F356}"/>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F1E3F799-0739-DE42-374F-B1C879C91178}"/>
              </a:ext>
            </a:extLst>
          </p:cNvPr>
          <p:cNvSpPr>
            <a:spLocks noGrp="1"/>
          </p:cNvSpPr>
          <p:nvPr>
            <p:ph type="title"/>
          </p:nvPr>
        </p:nvSpPr>
        <p:spPr/>
        <p:txBody>
          <a:bodyPr/>
          <a:lstStyle/>
          <a:p>
            <a:r>
              <a:rPr lang="ja-JP" altLang="en-US"/>
              <a:t>大语言模型的基本结构</a:t>
            </a:r>
            <a:endParaRPr lang="en-CN" dirty="0"/>
          </a:p>
        </p:txBody>
      </p:sp>
      <p:sp>
        <p:nvSpPr>
          <p:cNvPr id="5" name="Content Placeholder 4">
            <a:extLst>
              <a:ext uri="{FF2B5EF4-FFF2-40B4-BE49-F238E27FC236}">
                <a16:creationId xmlns:a16="http://schemas.microsoft.com/office/drawing/2014/main" id="{00463C02-3730-4EA5-B432-E7AAC1B317D8}"/>
              </a:ext>
            </a:extLst>
          </p:cNvPr>
          <p:cNvSpPr>
            <a:spLocks noGrp="1"/>
          </p:cNvSpPr>
          <p:nvPr>
            <p:ph sz="quarter" idx="1"/>
          </p:nvPr>
        </p:nvSpPr>
        <p:spPr>
          <a:xfrm>
            <a:off x="722326" y="1070857"/>
            <a:ext cx="10799114" cy="1991462"/>
          </a:xfrm>
        </p:spPr>
        <p:txBody>
          <a:bodyPr/>
          <a:lstStyle/>
          <a:p>
            <a:r>
              <a:rPr lang="zh-CN" altLang="en-US" b="1" dirty="0"/>
              <a:t>传统自回归类型 </a:t>
            </a:r>
            <a:r>
              <a:rPr lang="en-US" altLang="zh-CN" b="1" dirty="0"/>
              <a:t>–</a:t>
            </a:r>
            <a:r>
              <a:rPr lang="zh-CN" altLang="en-US" b="1" dirty="0"/>
              <a:t> 以</a:t>
            </a:r>
            <a:r>
              <a:rPr lang="en-US" altLang="zh-CN" b="1" dirty="0"/>
              <a:t>Llama</a:t>
            </a:r>
            <a:r>
              <a:rPr lang="zh-CN" altLang="en-US" b="1" dirty="0"/>
              <a:t>为例</a:t>
            </a:r>
            <a:endParaRPr lang="en-US" altLang="zh-CN" dirty="0"/>
          </a:p>
          <a:p>
            <a:pPr lvl="1">
              <a:spcBef>
                <a:spcPts val="600"/>
              </a:spcBef>
            </a:pPr>
            <a:r>
              <a:rPr lang="en-US" altLang="zh-CN" dirty="0"/>
              <a:t>Llama </a:t>
            </a:r>
            <a:r>
              <a:rPr lang="zh-CN" altLang="en-US" dirty="0"/>
              <a:t>由 </a:t>
            </a:r>
            <a:r>
              <a:rPr lang="en-US" altLang="zh-CN" dirty="0"/>
              <a:t>Meta </a:t>
            </a:r>
            <a:r>
              <a:rPr lang="zh-CN" altLang="en-US" dirty="0"/>
              <a:t>于 </a:t>
            </a:r>
            <a:r>
              <a:rPr lang="en-US" altLang="zh-CN" dirty="0"/>
              <a:t>2023 </a:t>
            </a:r>
            <a:r>
              <a:rPr lang="zh-CN" altLang="en-US" dirty="0"/>
              <a:t>年 </a:t>
            </a:r>
            <a:r>
              <a:rPr lang="en-US" altLang="zh-CN" dirty="0"/>
              <a:t>3 </a:t>
            </a:r>
            <a:r>
              <a:rPr lang="zh-CN" altLang="en-US" dirty="0"/>
              <a:t>月发布</a:t>
            </a:r>
          </a:p>
          <a:p>
            <a:pPr lvl="1">
              <a:spcBef>
                <a:spcPts val="600"/>
              </a:spcBef>
            </a:pPr>
            <a:r>
              <a:rPr lang="zh-CN" altLang="en-US" dirty="0"/>
              <a:t>是 </a:t>
            </a:r>
            <a:r>
              <a:rPr lang="en-US" altLang="zh-CN" dirty="0"/>
              <a:t>Decoder-only </a:t>
            </a:r>
            <a:r>
              <a:rPr lang="zh-CN" altLang="en-US" dirty="0"/>
              <a:t>单向语言模型，结构类似 </a:t>
            </a:r>
            <a:r>
              <a:rPr lang="en-US" altLang="zh-CN" dirty="0"/>
              <a:t>GPT</a:t>
            </a:r>
          </a:p>
          <a:p>
            <a:pPr lvl="1">
              <a:spcBef>
                <a:spcPts val="600"/>
              </a:spcBef>
            </a:pPr>
            <a:r>
              <a:rPr lang="zh-CN" altLang="en-US" dirty="0"/>
              <a:t>开源引爆社区热情，衍生模型如 </a:t>
            </a:r>
            <a:r>
              <a:rPr lang="en-US" altLang="zh-CN" dirty="0"/>
              <a:t>Alpaca</a:t>
            </a:r>
            <a:r>
              <a:rPr lang="zh-CN" altLang="en-US" dirty="0"/>
              <a:t>、</a:t>
            </a:r>
            <a:r>
              <a:rPr lang="en-US" altLang="zh-CN" dirty="0"/>
              <a:t>Vicuna </a:t>
            </a:r>
            <a:r>
              <a:rPr lang="zh-CN" altLang="en-US" dirty="0"/>
              <a:t>等迅速涌现</a:t>
            </a:r>
          </a:p>
        </p:txBody>
      </p:sp>
      <p:pic>
        <p:nvPicPr>
          <p:cNvPr id="6" name="图片 5">
            <a:extLst>
              <a:ext uri="{FF2B5EF4-FFF2-40B4-BE49-F238E27FC236}">
                <a16:creationId xmlns:a16="http://schemas.microsoft.com/office/drawing/2014/main" id="{5CB84748-409B-4AF0-023A-46987F6F7C44}"/>
              </a:ext>
            </a:extLst>
          </p:cNvPr>
          <p:cNvPicPr>
            <a:picLocks noChangeAspect="1"/>
          </p:cNvPicPr>
          <p:nvPr/>
        </p:nvPicPr>
        <p:blipFill>
          <a:blip r:embed="rId3"/>
          <a:stretch>
            <a:fillRect/>
          </a:stretch>
        </p:blipFill>
        <p:spPr>
          <a:xfrm>
            <a:off x="2763882" y="3185058"/>
            <a:ext cx="6664235" cy="3065973"/>
          </a:xfrm>
          <a:prstGeom prst="rect">
            <a:avLst/>
          </a:prstGeom>
        </p:spPr>
      </p:pic>
    </p:spTree>
    <p:extLst>
      <p:ext uri="{BB962C8B-B14F-4D97-AF65-F5344CB8AC3E}">
        <p14:creationId xmlns:p14="http://schemas.microsoft.com/office/powerpoint/2010/main" val="129611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857A2-BA10-BE48-E604-37B7F936741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7FFC86-C831-2171-EE1D-ED6C2AEF3019}"/>
              </a:ext>
            </a:extLst>
          </p:cNvPr>
          <p:cNvSpPr>
            <a:spLocks noGrp="1"/>
          </p:cNvSpPr>
          <p:nvPr>
            <p:ph type="sldNum" sz="quarter" idx="12"/>
          </p:nvPr>
        </p:nvSpPr>
        <p:spPr/>
        <p:txBody>
          <a:bodyPr/>
          <a:lstStyle/>
          <a:p>
            <a:fld id="{85F8B262-510B-45FB-9F68-19347AFD565E}" type="slidenum">
              <a:rPr lang="zh-CN" altLang="en-US" smtClean="0"/>
              <a:pPr/>
              <a:t>5</a:t>
            </a:fld>
            <a:endParaRPr lang="zh-CN" altLang="en-US" dirty="0"/>
          </a:p>
        </p:txBody>
      </p:sp>
      <p:sp>
        <p:nvSpPr>
          <p:cNvPr id="3" name="Footer Placeholder 2">
            <a:extLst>
              <a:ext uri="{FF2B5EF4-FFF2-40B4-BE49-F238E27FC236}">
                <a16:creationId xmlns:a16="http://schemas.microsoft.com/office/drawing/2014/main" id="{E33709B0-1E6C-DBF6-EE6B-84CB44C45F7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F34162AD-1586-393A-23A7-6596C399257C}"/>
              </a:ext>
            </a:extLst>
          </p:cNvPr>
          <p:cNvSpPr>
            <a:spLocks noGrp="1"/>
          </p:cNvSpPr>
          <p:nvPr>
            <p:ph type="title"/>
          </p:nvPr>
        </p:nvSpPr>
        <p:spPr/>
        <p:txBody>
          <a:bodyPr/>
          <a:lstStyle/>
          <a:p>
            <a:r>
              <a:rPr lang="ja-JP" altLang="en-US"/>
              <a:t>大语言模型的基本结构</a:t>
            </a:r>
            <a:endParaRPr lang="en-CN" dirty="0"/>
          </a:p>
        </p:txBody>
      </p:sp>
      <p:sp>
        <p:nvSpPr>
          <p:cNvPr id="5" name="Content Placeholder 4">
            <a:extLst>
              <a:ext uri="{FF2B5EF4-FFF2-40B4-BE49-F238E27FC236}">
                <a16:creationId xmlns:a16="http://schemas.microsoft.com/office/drawing/2014/main" id="{2CA50CEA-D43D-2643-7635-2471BC4CD62B}"/>
              </a:ext>
            </a:extLst>
          </p:cNvPr>
          <p:cNvSpPr>
            <a:spLocks noGrp="1"/>
          </p:cNvSpPr>
          <p:nvPr>
            <p:ph sz="quarter" idx="1"/>
          </p:nvPr>
        </p:nvSpPr>
        <p:spPr>
          <a:xfrm>
            <a:off x="722326" y="1070857"/>
            <a:ext cx="10799114" cy="1494373"/>
          </a:xfrm>
        </p:spPr>
        <p:txBody>
          <a:bodyPr/>
          <a:lstStyle/>
          <a:p>
            <a:r>
              <a:rPr lang="zh-CN" altLang="en-US" b="1" dirty="0"/>
              <a:t>传统自回归类型 </a:t>
            </a:r>
            <a:r>
              <a:rPr lang="en-US" altLang="zh-CN" b="1" dirty="0"/>
              <a:t>–</a:t>
            </a:r>
            <a:r>
              <a:rPr lang="zh-CN" altLang="en-US" b="1" dirty="0"/>
              <a:t> 以</a:t>
            </a:r>
            <a:r>
              <a:rPr lang="en-US" altLang="zh-CN" b="1" dirty="0"/>
              <a:t>Llama</a:t>
            </a:r>
            <a:r>
              <a:rPr lang="zh-CN" altLang="en-US" b="1" dirty="0"/>
              <a:t>为例</a:t>
            </a:r>
            <a:endParaRPr lang="en-US" altLang="zh-CN" dirty="0"/>
          </a:p>
          <a:p>
            <a:pPr lvl="1">
              <a:spcBef>
                <a:spcPts val="600"/>
              </a:spcBef>
            </a:pPr>
            <a:r>
              <a:rPr lang="zh-CN" altLang="en-US" dirty="0"/>
              <a:t>前置归一化：能够使模型的训练过程更加稳定</a:t>
            </a:r>
            <a:endParaRPr lang="en-US" altLang="zh-CN" dirty="0"/>
          </a:p>
          <a:p>
            <a:pPr lvl="1">
              <a:spcBef>
                <a:spcPts val="600"/>
              </a:spcBef>
            </a:pPr>
            <a:endParaRPr lang="en-US" altLang="zh-CN" dirty="0"/>
          </a:p>
          <a:p>
            <a:pPr lvl="1">
              <a:spcBef>
                <a:spcPts val="600"/>
              </a:spcBef>
            </a:pPr>
            <a:endParaRPr lang="en-US" altLang="zh-CN" dirty="0"/>
          </a:p>
          <a:p>
            <a:pPr lvl="1">
              <a:spcBef>
                <a:spcPts val="600"/>
              </a:spcBef>
            </a:pPr>
            <a:endParaRPr lang="en-US" altLang="zh-CN" dirty="0"/>
          </a:p>
          <a:p>
            <a:pPr lvl="1">
              <a:spcBef>
                <a:spcPts val="600"/>
              </a:spcBef>
            </a:pPr>
            <a:endParaRPr lang="en-US" altLang="zh-CN" dirty="0"/>
          </a:p>
          <a:p>
            <a:pPr lvl="1">
              <a:spcBef>
                <a:spcPts val="600"/>
              </a:spcBef>
            </a:pPr>
            <a:r>
              <a:rPr lang="en-US" altLang="zh-CN" dirty="0" err="1"/>
              <a:t>SwiGLU</a:t>
            </a:r>
            <a:r>
              <a:rPr lang="zh-CN" altLang="en-US" dirty="0"/>
              <a:t>：是</a:t>
            </a:r>
            <a:r>
              <a:rPr lang="en-US" altLang="zh-CN" dirty="0"/>
              <a:t>GLU</a:t>
            </a:r>
            <a:r>
              <a:rPr lang="zh-CN" altLang="en-US" dirty="0"/>
              <a:t>的一种变体，是当前大模型中最常用的激活函数之一</a:t>
            </a:r>
            <a:endParaRPr lang="en-US" altLang="zh-CN" dirty="0"/>
          </a:p>
          <a:p>
            <a:pPr lvl="1">
              <a:spcBef>
                <a:spcPts val="600"/>
              </a:spcBef>
            </a:pPr>
            <a:endParaRPr lang="en-US" altLang="zh-CN" dirty="0"/>
          </a:p>
          <a:p>
            <a:pPr lvl="1">
              <a:spcBef>
                <a:spcPts val="600"/>
              </a:spcBef>
            </a:pPr>
            <a:endParaRPr lang="en-US" altLang="zh-CN" dirty="0"/>
          </a:p>
          <a:p>
            <a:pPr lvl="1">
              <a:spcBef>
                <a:spcPts val="600"/>
              </a:spcBef>
            </a:pPr>
            <a:endParaRPr lang="en-US" altLang="zh-CN" dirty="0"/>
          </a:p>
          <a:p>
            <a:pPr lvl="1">
              <a:spcBef>
                <a:spcPts val="600"/>
              </a:spcBef>
            </a:pPr>
            <a:endParaRPr lang="en-US" altLang="zh-CN" dirty="0"/>
          </a:p>
          <a:p>
            <a:pPr lvl="1">
              <a:spcBef>
                <a:spcPts val="600"/>
              </a:spcBef>
            </a:pPr>
            <a:r>
              <a:rPr lang="en-US" altLang="zh-CN" dirty="0" err="1"/>
              <a:t>RoPE</a:t>
            </a:r>
            <a:r>
              <a:rPr lang="zh-CN" altLang="en-US" dirty="0"/>
              <a:t>：旋转位置编码（将在后续章节介绍）</a:t>
            </a:r>
          </a:p>
        </p:txBody>
      </p:sp>
      <p:pic>
        <p:nvPicPr>
          <p:cNvPr id="7" name="图片 6">
            <a:extLst>
              <a:ext uri="{FF2B5EF4-FFF2-40B4-BE49-F238E27FC236}">
                <a16:creationId xmlns:a16="http://schemas.microsoft.com/office/drawing/2014/main" id="{2C45C743-F951-5542-6E83-48724C7B904B}"/>
              </a:ext>
            </a:extLst>
          </p:cNvPr>
          <p:cNvPicPr>
            <a:picLocks noChangeAspect="1"/>
          </p:cNvPicPr>
          <p:nvPr/>
        </p:nvPicPr>
        <p:blipFill>
          <a:blip r:embed="rId3"/>
          <a:stretch>
            <a:fillRect/>
          </a:stretch>
        </p:blipFill>
        <p:spPr>
          <a:xfrm>
            <a:off x="3105150" y="2126952"/>
            <a:ext cx="5981700" cy="1524000"/>
          </a:xfrm>
          <a:prstGeom prst="rect">
            <a:avLst/>
          </a:prstGeom>
        </p:spPr>
      </p:pic>
      <p:pic>
        <p:nvPicPr>
          <p:cNvPr id="8" name="图片 7">
            <a:extLst>
              <a:ext uri="{FF2B5EF4-FFF2-40B4-BE49-F238E27FC236}">
                <a16:creationId xmlns:a16="http://schemas.microsoft.com/office/drawing/2014/main" id="{F2CEEFEA-DCA7-5457-1FD4-E92EDA1CB801}"/>
              </a:ext>
            </a:extLst>
          </p:cNvPr>
          <p:cNvPicPr>
            <a:picLocks noChangeAspect="1"/>
          </p:cNvPicPr>
          <p:nvPr/>
        </p:nvPicPr>
        <p:blipFill>
          <a:blip r:embed="rId4"/>
          <a:stretch>
            <a:fillRect/>
          </a:stretch>
        </p:blipFill>
        <p:spPr>
          <a:xfrm>
            <a:off x="1314450" y="4480611"/>
            <a:ext cx="7772400" cy="586596"/>
          </a:xfrm>
          <a:prstGeom prst="rect">
            <a:avLst/>
          </a:prstGeom>
        </p:spPr>
      </p:pic>
      <p:pic>
        <p:nvPicPr>
          <p:cNvPr id="9" name="图片 8">
            <a:extLst>
              <a:ext uri="{FF2B5EF4-FFF2-40B4-BE49-F238E27FC236}">
                <a16:creationId xmlns:a16="http://schemas.microsoft.com/office/drawing/2014/main" id="{E703B748-095F-2AB5-1AF4-930997C96183}"/>
              </a:ext>
            </a:extLst>
          </p:cNvPr>
          <p:cNvPicPr>
            <a:picLocks noChangeAspect="1"/>
          </p:cNvPicPr>
          <p:nvPr/>
        </p:nvPicPr>
        <p:blipFill>
          <a:blip r:embed="rId5"/>
          <a:stretch>
            <a:fillRect/>
          </a:stretch>
        </p:blipFill>
        <p:spPr>
          <a:xfrm>
            <a:off x="3327883" y="5312666"/>
            <a:ext cx="3797300" cy="584200"/>
          </a:xfrm>
          <a:prstGeom prst="rect">
            <a:avLst/>
          </a:prstGeom>
        </p:spPr>
      </p:pic>
      <p:pic>
        <p:nvPicPr>
          <p:cNvPr id="10" name="图片 9">
            <a:extLst>
              <a:ext uri="{FF2B5EF4-FFF2-40B4-BE49-F238E27FC236}">
                <a16:creationId xmlns:a16="http://schemas.microsoft.com/office/drawing/2014/main" id="{1A178EB4-AF3D-2F38-AD3A-5FB64A459987}"/>
              </a:ext>
            </a:extLst>
          </p:cNvPr>
          <p:cNvPicPr>
            <a:picLocks noChangeAspect="1"/>
          </p:cNvPicPr>
          <p:nvPr/>
        </p:nvPicPr>
        <p:blipFill>
          <a:blip r:embed="rId6"/>
          <a:stretch>
            <a:fillRect/>
          </a:stretch>
        </p:blipFill>
        <p:spPr>
          <a:xfrm>
            <a:off x="9330020" y="4480611"/>
            <a:ext cx="2512303" cy="1663653"/>
          </a:xfrm>
          <a:prstGeom prst="rect">
            <a:avLst/>
          </a:prstGeom>
        </p:spPr>
      </p:pic>
    </p:spTree>
    <p:extLst>
      <p:ext uri="{BB962C8B-B14F-4D97-AF65-F5344CB8AC3E}">
        <p14:creationId xmlns:p14="http://schemas.microsoft.com/office/powerpoint/2010/main" val="249258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C999-A0A0-A7C7-F252-C43270265E2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0D8A97-2F4A-9DE0-F37E-E82F0CD5C121}"/>
              </a:ext>
            </a:extLst>
          </p:cNvPr>
          <p:cNvSpPr>
            <a:spLocks noGrp="1"/>
          </p:cNvSpPr>
          <p:nvPr>
            <p:ph type="sldNum" sz="quarter" idx="12"/>
          </p:nvPr>
        </p:nvSpPr>
        <p:spPr/>
        <p:txBody>
          <a:bodyPr/>
          <a:lstStyle/>
          <a:p>
            <a:fld id="{85F8B262-510B-45FB-9F68-19347AFD565E}" type="slidenum">
              <a:rPr lang="zh-CN" altLang="en-US" smtClean="0"/>
              <a:pPr/>
              <a:t>6</a:t>
            </a:fld>
            <a:endParaRPr lang="zh-CN" altLang="en-US" dirty="0"/>
          </a:p>
        </p:txBody>
      </p:sp>
      <p:sp>
        <p:nvSpPr>
          <p:cNvPr id="3" name="Footer Placeholder 2">
            <a:extLst>
              <a:ext uri="{FF2B5EF4-FFF2-40B4-BE49-F238E27FC236}">
                <a16:creationId xmlns:a16="http://schemas.microsoft.com/office/drawing/2014/main" id="{76DEEEE9-95B5-C180-247A-16E7F3F23E6C}"/>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45E4F2E6-81B7-1635-EB08-E2CB5F639EE3}"/>
              </a:ext>
            </a:extLst>
          </p:cNvPr>
          <p:cNvSpPr>
            <a:spLocks noGrp="1"/>
          </p:cNvSpPr>
          <p:nvPr>
            <p:ph type="title"/>
          </p:nvPr>
        </p:nvSpPr>
        <p:spPr/>
        <p:txBody>
          <a:bodyPr/>
          <a:lstStyle/>
          <a:p>
            <a:r>
              <a:rPr lang="ja-JP" altLang="en-US"/>
              <a:t>大语言模型的基本结构</a:t>
            </a:r>
            <a:endParaRPr lang="en-CN" dirty="0"/>
          </a:p>
        </p:txBody>
      </p:sp>
      <p:sp>
        <p:nvSpPr>
          <p:cNvPr id="5" name="Content Placeholder 4">
            <a:extLst>
              <a:ext uri="{FF2B5EF4-FFF2-40B4-BE49-F238E27FC236}">
                <a16:creationId xmlns:a16="http://schemas.microsoft.com/office/drawing/2014/main" id="{A735AA4B-ED88-955A-9308-B8571E3214F2}"/>
              </a:ext>
            </a:extLst>
          </p:cNvPr>
          <p:cNvSpPr>
            <a:spLocks noGrp="1"/>
          </p:cNvSpPr>
          <p:nvPr>
            <p:ph sz="quarter" idx="1"/>
          </p:nvPr>
        </p:nvSpPr>
        <p:spPr>
          <a:xfrm>
            <a:off x="722326" y="1070857"/>
            <a:ext cx="10799114" cy="1844177"/>
          </a:xfrm>
        </p:spPr>
        <p:txBody>
          <a:bodyPr/>
          <a:lstStyle/>
          <a:p>
            <a:r>
              <a:rPr lang="zh-CN" altLang="en-US" b="1" dirty="0"/>
              <a:t>混合专家模型类型 </a:t>
            </a:r>
            <a:r>
              <a:rPr lang="en-US" altLang="zh-CN" b="1" dirty="0"/>
              <a:t>–</a:t>
            </a:r>
            <a:r>
              <a:rPr lang="zh-CN" altLang="en-US" b="1" dirty="0"/>
              <a:t> 以</a:t>
            </a:r>
            <a:r>
              <a:rPr lang="en-US" altLang="zh-CN" b="1" dirty="0" err="1"/>
              <a:t>Mixtral</a:t>
            </a:r>
            <a:r>
              <a:rPr lang="zh-CN" altLang="en-US" b="1" dirty="0"/>
              <a:t>为例</a:t>
            </a:r>
            <a:endParaRPr lang="en-US" altLang="zh-CN" dirty="0"/>
          </a:p>
          <a:p>
            <a:pPr lvl="1">
              <a:spcBef>
                <a:spcPts val="600"/>
              </a:spcBef>
            </a:pPr>
            <a:r>
              <a:rPr lang="en-US" altLang="zh-CN" dirty="0"/>
              <a:t>Mixture-of-Experts (</a:t>
            </a:r>
            <a:r>
              <a:rPr lang="en-US" altLang="zh-CN" dirty="0" err="1"/>
              <a:t>MoE</a:t>
            </a:r>
            <a:r>
              <a:rPr lang="en-US" altLang="zh-CN" dirty="0"/>
              <a:t>)</a:t>
            </a:r>
            <a:r>
              <a:rPr lang="zh-CN" altLang="en-US" dirty="0"/>
              <a:t>：通过多个子模型（专家）协同处理任务</a:t>
            </a:r>
          </a:p>
          <a:p>
            <a:pPr lvl="1">
              <a:spcBef>
                <a:spcPts val="600"/>
              </a:spcBef>
            </a:pPr>
            <a:r>
              <a:rPr lang="zh-CN" altLang="en-US" dirty="0"/>
              <a:t>每个专家专注不同语言模式</a:t>
            </a:r>
            <a:r>
              <a:rPr lang="en-US" altLang="zh-CN" dirty="0"/>
              <a:t>/</a:t>
            </a:r>
            <a:r>
              <a:rPr lang="zh-CN" altLang="en-US" dirty="0"/>
              <a:t>结构</a:t>
            </a:r>
            <a:r>
              <a:rPr lang="en-US" altLang="zh-CN" dirty="0"/>
              <a:t>/</a:t>
            </a:r>
            <a:r>
              <a:rPr lang="zh-CN" altLang="en-US" dirty="0"/>
              <a:t>风格，提高多样性理解能力</a:t>
            </a:r>
          </a:p>
          <a:p>
            <a:pPr lvl="1">
              <a:spcBef>
                <a:spcPts val="600"/>
              </a:spcBef>
            </a:pPr>
            <a:r>
              <a:rPr lang="zh-CN" altLang="en-US" dirty="0"/>
              <a:t>在大规模多语言、多任务处理中表现突出</a:t>
            </a:r>
          </a:p>
        </p:txBody>
      </p:sp>
      <p:pic>
        <p:nvPicPr>
          <p:cNvPr id="6" name="图片 5">
            <a:extLst>
              <a:ext uri="{FF2B5EF4-FFF2-40B4-BE49-F238E27FC236}">
                <a16:creationId xmlns:a16="http://schemas.microsoft.com/office/drawing/2014/main" id="{ACB238C8-D453-6AF8-1D82-3A2ADEC8EDAD}"/>
              </a:ext>
            </a:extLst>
          </p:cNvPr>
          <p:cNvPicPr>
            <a:picLocks noChangeAspect="1"/>
          </p:cNvPicPr>
          <p:nvPr/>
        </p:nvPicPr>
        <p:blipFill>
          <a:blip r:embed="rId3"/>
          <a:stretch>
            <a:fillRect/>
          </a:stretch>
        </p:blipFill>
        <p:spPr>
          <a:xfrm>
            <a:off x="1600966" y="2915034"/>
            <a:ext cx="5086990" cy="3461795"/>
          </a:xfrm>
          <a:prstGeom prst="rect">
            <a:avLst/>
          </a:prstGeom>
        </p:spPr>
      </p:pic>
      <p:sp>
        <p:nvSpPr>
          <p:cNvPr id="8" name="文本框 7">
            <a:extLst>
              <a:ext uri="{FF2B5EF4-FFF2-40B4-BE49-F238E27FC236}">
                <a16:creationId xmlns:a16="http://schemas.microsoft.com/office/drawing/2014/main" id="{00D51D51-FE00-C558-88AE-6FB034EECCD4}"/>
              </a:ext>
            </a:extLst>
          </p:cNvPr>
          <p:cNvSpPr txBox="1"/>
          <p:nvPr/>
        </p:nvSpPr>
        <p:spPr>
          <a:xfrm>
            <a:off x="6687956" y="3563898"/>
            <a:ext cx="4775797" cy="2031325"/>
          </a:xfrm>
          <a:prstGeom prst="rect">
            <a:avLst/>
          </a:prstGeom>
          <a:noFill/>
        </p:spPr>
        <p:txBody>
          <a:bodyPr wrap="square">
            <a:spAutoFit/>
          </a:bodyPr>
          <a:lstStyle/>
          <a:p>
            <a:r>
              <a:rPr lang="zh-CN" altLang="en-US" dirty="0"/>
              <a:t>基于标准 Transformer 架构（Attention + FFN + Residual）</a:t>
            </a:r>
          </a:p>
          <a:p>
            <a:r>
              <a:rPr lang="zh-CN" altLang="en-US" dirty="0"/>
              <a:t>核心差异：引入门控层 + 多专家全连接层</a:t>
            </a:r>
          </a:p>
          <a:p>
            <a:endParaRPr lang="zh-CN" altLang="en-US" dirty="0"/>
          </a:p>
          <a:p>
            <a:r>
              <a:rPr lang="zh-CN" altLang="en-US" dirty="0"/>
              <a:t>Token-level 动态专家选择：</a:t>
            </a:r>
            <a:endParaRPr lang="en-US" altLang="zh-CN" dirty="0"/>
          </a:p>
          <a:p>
            <a:r>
              <a:rPr lang="zh-CN" altLang="en-US" dirty="0"/>
              <a:t>每个词元根据上下文选择激活的 2 个专家</a:t>
            </a:r>
          </a:p>
          <a:p>
            <a:r>
              <a:rPr lang="zh-CN" altLang="en-US" dirty="0"/>
              <a:t>不是全局共享，而是词元粒度动态混合</a:t>
            </a:r>
          </a:p>
        </p:txBody>
      </p:sp>
    </p:spTree>
    <p:extLst>
      <p:ext uri="{BB962C8B-B14F-4D97-AF65-F5344CB8AC3E}">
        <p14:creationId xmlns:p14="http://schemas.microsoft.com/office/powerpoint/2010/main" val="3020569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BAF06-1BD8-E9C8-5D7E-FB000747D5D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E2651A-2A43-94FD-ABF1-244436BC7D40}"/>
              </a:ext>
            </a:extLst>
          </p:cNvPr>
          <p:cNvSpPr>
            <a:spLocks noGrp="1"/>
          </p:cNvSpPr>
          <p:nvPr>
            <p:ph type="sldNum" sz="quarter" idx="12"/>
          </p:nvPr>
        </p:nvSpPr>
        <p:spPr/>
        <p:txBody>
          <a:bodyPr/>
          <a:lstStyle/>
          <a:p>
            <a:fld id="{85F8B262-510B-45FB-9F68-19347AFD565E}" type="slidenum">
              <a:rPr lang="zh-CN" altLang="en-US" smtClean="0"/>
              <a:pPr/>
              <a:t>7</a:t>
            </a:fld>
            <a:endParaRPr lang="zh-CN" altLang="en-US" dirty="0"/>
          </a:p>
        </p:txBody>
      </p:sp>
      <p:sp>
        <p:nvSpPr>
          <p:cNvPr id="3" name="Footer Placeholder 2">
            <a:extLst>
              <a:ext uri="{FF2B5EF4-FFF2-40B4-BE49-F238E27FC236}">
                <a16:creationId xmlns:a16="http://schemas.microsoft.com/office/drawing/2014/main" id="{338F3F18-DC1F-4A7C-CEBD-7896F94712CF}"/>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76D4FF83-B9DC-CEE0-67C0-4FAE21F02BAA}"/>
              </a:ext>
            </a:extLst>
          </p:cNvPr>
          <p:cNvSpPr>
            <a:spLocks noGrp="1"/>
          </p:cNvSpPr>
          <p:nvPr>
            <p:ph type="title"/>
          </p:nvPr>
        </p:nvSpPr>
        <p:spPr/>
        <p:txBody>
          <a:bodyPr/>
          <a:lstStyle/>
          <a:p>
            <a:r>
              <a:rPr lang="ja-JP" altLang="en-US"/>
              <a:t>大语言模型的基本结构</a:t>
            </a:r>
            <a:endParaRPr lang="en-CN" dirty="0"/>
          </a:p>
        </p:txBody>
      </p:sp>
      <p:sp>
        <p:nvSpPr>
          <p:cNvPr id="5" name="Content Placeholder 4">
            <a:extLst>
              <a:ext uri="{FF2B5EF4-FFF2-40B4-BE49-F238E27FC236}">
                <a16:creationId xmlns:a16="http://schemas.microsoft.com/office/drawing/2014/main" id="{29545F97-372F-2AD9-8E22-6AD6701FB1E8}"/>
              </a:ext>
            </a:extLst>
          </p:cNvPr>
          <p:cNvSpPr>
            <a:spLocks noGrp="1"/>
          </p:cNvSpPr>
          <p:nvPr>
            <p:ph sz="quarter" idx="1"/>
          </p:nvPr>
        </p:nvSpPr>
        <p:spPr>
          <a:xfrm>
            <a:off x="722326" y="1070858"/>
            <a:ext cx="10799114" cy="2537648"/>
          </a:xfrm>
        </p:spPr>
        <p:txBody>
          <a:bodyPr/>
          <a:lstStyle/>
          <a:p>
            <a:r>
              <a:rPr lang="zh-CN" altLang="en-US" b="1" dirty="0"/>
              <a:t>缩放法则</a:t>
            </a:r>
            <a:endParaRPr lang="en-US" altLang="zh-CN" dirty="0"/>
          </a:p>
          <a:p>
            <a:pPr lvl="1">
              <a:spcBef>
                <a:spcPts val="600"/>
              </a:spcBef>
            </a:pPr>
            <a:r>
              <a:rPr lang="zh-CN" altLang="en-US" dirty="0"/>
              <a:t>描述模型大小、训练数据量、计算资源三者之间的相互关系与模型性能提升趋势</a:t>
            </a:r>
          </a:p>
          <a:p>
            <a:pPr lvl="2">
              <a:spcBef>
                <a:spcPts val="600"/>
              </a:spcBef>
            </a:pPr>
            <a:r>
              <a:rPr lang="zh-CN" altLang="en-US" dirty="0"/>
              <a:t>模型越大 → 需要更多数据 </a:t>
            </a:r>
            <a:r>
              <a:rPr lang="en-US" altLang="zh-CN" dirty="0"/>
              <a:t>&amp; </a:t>
            </a:r>
            <a:r>
              <a:rPr lang="zh-CN" altLang="en-US" dirty="0"/>
              <a:t>更多计算 → 性能提升可预测</a:t>
            </a:r>
          </a:p>
          <a:p>
            <a:pPr lvl="2">
              <a:spcBef>
                <a:spcPts val="600"/>
              </a:spcBef>
            </a:pPr>
            <a:r>
              <a:rPr lang="zh-CN" altLang="en-US" dirty="0"/>
              <a:t>是大语言模型设计与资源分配的 理论指导依据</a:t>
            </a:r>
            <a:endParaRPr lang="en-US" altLang="zh-CN" dirty="0"/>
          </a:p>
          <a:p>
            <a:pPr lvl="1">
              <a:spcBef>
                <a:spcPts val="600"/>
              </a:spcBef>
            </a:pPr>
            <a:r>
              <a:rPr lang="zh-CN" altLang="en-US" dirty="0"/>
              <a:t>三要素之间关系： </a:t>
            </a:r>
            <a:r>
              <a:rPr lang="en-US" altLang="zh-CN" dirty="0"/>
              <a:t>C</a:t>
            </a:r>
            <a:r>
              <a:rPr lang="zh-CN" altLang="en-US" dirty="0"/>
              <a:t> </a:t>
            </a:r>
            <a:r>
              <a:rPr lang="en-US" altLang="zh-CN" dirty="0"/>
              <a:t>≈</a:t>
            </a:r>
            <a:r>
              <a:rPr lang="zh-CN" altLang="en-US" dirty="0"/>
              <a:t> </a:t>
            </a:r>
            <a:r>
              <a:rPr lang="en-US" altLang="zh-CN" dirty="0"/>
              <a:t>6ND</a:t>
            </a:r>
            <a:r>
              <a:rPr lang="zh-CN" altLang="en-US" dirty="0"/>
              <a:t> </a:t>
            </a:r>
            <a:r>
              <a:rPr lang="zh-CN" altLang="en-US" sz="2000" dirty="0"/>
              <a:t>（</a:t>
            </a:r>
            <a:r>
              <a:rPr lang="en-US" altLang="zh-CN" sz="2000" dirty="0"/>
              <a:t>C:</a:t>
            </a:r>
            <a:r>
              <a:rPr lang="zh-CN" altLang="en-US" sz="2000" dirty="0"/>
              <a:t>总计算量，</a:t>
            </a:r>
            <a:r>
              <a:rPr lang="en-US" altLang="zh-CN" sz="2000" dirty="0"/>
              <a:t>N</a:t>
            </a:r>
            <a:r>
              <a:rPr lang="zh-CN" altLang="en-US" sz="2000" dirty="0"/>
              <a:t>：模型参数量，</a:t>
            </a:r>
            <a:r>
              <a:rPr lang="en-US" altLang="zh-CN" sz="2000" dirty="0"/>
              <a:t>D</a:t>
            </a:r>
            <a:r>
              <a:rPr lang="zh-CN" altLang="en-US" sz="2000" dirty="0"/>
              <a:t>：训练词元数）</a:t>
            </a:r>
            <a:endParaRPr lang="zh-CN" altLang="en-US" dirty="0"/>
          </a:p>
        </p:txBody>
      </p:sp>
      <p:pic>
        <p:nvPicPr>
          <p:cNvPr id="6" name="图片 5">
            <a:extLst>
              <a:ext uri="{FF2B5EF4-FFF2-40B4-BE49-F238E27FC236}">
                <a16:creationId xmlns:a16="http://schemas.microsoft.com/office/drawing/2014/main" id="{55EDD9ED-CFAD-BFF7-0F38-D5A556CA2F86}"/>
              </a:ext>
            </a:extLst>
          </p:cNvPr>
          <p:cNvPicPr>
            <a:picLocks noChangeAspect="1"/>
          </p:cNvPicPr>
          <p:nvPr/>
        </p:nvPicPr>
        <p:blipFill>
          <a:blip r:embed="rId3"/>
          <a:stretch>
            <a:fillRect/>
          </a:stretch>
        </p:blipFill>
        <p:spPr>
          <a:xfrm>
            <a:off x="4031648" y="3587190"/>
            <a:ext cx="4180470" cy="3029596"/>
          </a:xfrm>
          <a:prstGeom prst="rect">
            <a:avLst/>
          </a:prstGeom>
        </p:spPr>
      </p:pic>
    </p:spTree>
    <p:extLst>
      <p:ext uri="{BB962C8B-B14F-4D97-AF65-F5344CB8AC3E}">
        <p14:creationId xmlns:p14="http://schemas.microsoft.com/office/powerpoint/2010/main" val="142525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F4531-60C5-9C82-C98F-CFB0E0CC97B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1BE82E-E1E4-DEA6-44CB-BFAAE6A2E355}"/>
              </a:ext>
            </a:extLst>
          </p:cNvPr>
          <p:cNvSpPr>
            <a:spLocks noGrp="1"/>
          </p:cNvSpPr>
          <p:nvPr>
            <p:ph type="sldNum" sz="quarter" idx="12"/>
          </p:nvPr>
        </p:nvSpPr>
        <p:spPr/>
        <p:txBody>
          <a:bodyPr/>
          <a:lstStyle/>
          <a:p>
            <a:fld id="{85F8B262-510B-45FB-9F68-19347AFD565E}" type="slidenum">
              <a:rPr lang="zh-CN" altLang="en-US" smtClean="0"/>
              <a:pPr/>
              <a:t>8</a:t>
            </a:fld>
            <a:endParaRPr lang="zh-CN" altLang="en-US" dirty="0"/>
          </a:p>
        </p:txBody>
      </p:sp>
      <p:sp>
        <p:nvSpPr>
          <p:cNvPr id="3" name="Footer Placeholder 2">
            <a:extLst>
              <a:ext uri="{FF2B5EF4-FFF2-40B4-BE49-F238E27FC236}">
                <a16:creationId xmlns:a16="http://schemas.microsoft.com/office/drawing/2014/main" id="{48F1D9BE-705D-FE2F-F4B5-2B5C9446D3E4}"/>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C62CB987-6166-196A-2011-D31FF77626CB}"/>
              </a:ext>
            </a:extLst>
          </p:cNvPr>
          <p:cNvSpPr>
            <a:spLocks noGrp="1"/>
          </p:cNvSpPr>
          <p:nvPr>
            <p:ph type="title"/>
          </p:nvPr>
        </p:nvSpPr>
        <p:spPr/>
        <p:txBody>
          <a:bodyPr/>
          <a:lstStyle/>
          <a:p>
            <a:r>
              <a:rPr lang="ja-JP" altLang="en-US"/>
              <a:t>大语言模型的基本结构</a:t>
            </a:r>
            <a:endParaRPr lang="en-CN" dirty="0"/>
          </a:p>
        </p:txBody>
      </p:sp>
      <p:sp>
        <p:nvSpPr>
          <p:cNvPr id="5" name="Content Placeholder 4">
            <a:extLst>
              <a:ext uri="{FF2B5EF4-FFF2-40B4-BE49-F238E27FC236}">
                <a16:creationId xmlns:a16="http://schemas.microsoft.com/office/drawing/2014/main" id="{74AB64CE-B40E-0DE8-C5DD-FA27BF591009}"/>
              </a:ext>
            </a:extLst>
          </p:cNvPr>
          <p:cNvSpPr>
            <a:spLocks noGrp="1"/>
          </p:cNvSpPr>
          <p:nvPr>
            <p:ph sz="quarter" idx="1"/>
          </p:nvPr>
        </p:nvSpPr>
        <p:spPr>
          <a:xfrm>
            <a:off x="722326" y="1070858"/>
            <a:ext cx="10799114" cy="2537648"/>
          </a:xfrm>
        </p:spPr>
        <p:txBody>
          <a:bodyPr/>
          <a:lstStyle/>
          <a:p>
            <a:r>
              <a:rPr lang="zh-CN" altLang="en-US" b="1" dirty="0"/>
              <a:t>常见大模型对比</a:t>
            </a:r>
            <a:endParaRPr lang="zh-CN" altLang="en-US" dirty="0"/>
          </a:p>
        </p:txBody>
      </p:sp>
      <p:pic>
        <p:nvPicPr>
          <p:cNvPr id="7" name="图片 6">
            <a:extLst>
              <a:ext uri="{FF2B5EF4-FFF2-40B4-BE49-F238E27FC236}">
                <a16:creationId xmlns:a16="http://schemas.microsoft.com/office/drawing/2014/main" id="{F7F73639-AEF4-8208-D42A-241A45CF22AC}"/>
              </a:ext>
            </a:extLst>
          </p:cNvPr>
          <p:cNvPicPr>
            <a:picLocks noChangeAspect="1"/>
          </p:cNvPicPr>
          <p:nvPr/>
        </p:nvPicPr>
        <p:blipFill>
          <a:blip r:embed="rId3"/>
          <a:stretch>
            <a:fillRect/>
          </a:stretch>
        </p:blipFill>
        <p:spPr>
          <a:xfrm>
            <a:off x="3597958" y="1472859"/>
            <a:ext cx="5087786" cy="5004652"/>
          </a:xfrm>
          <a:prstGeom prst="rect">
            <a:avLst/>
          </a:prstGeom>
        </p:spPr>
      </p:pic>
    </p:spTree>
    <p:extLst>
      <p:ext uri="{BB962C8B-B14F-4D97-AF65-F5344CB8AC3E}">
        <p14:creationId xmlns:p14="http://schemas.microsoft.com/office/powerpoint/2010/main" val="186117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79ADC-876B-5261-FE3E-D829AD90182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AE71B88-9D1F-1976-2D07-CC0C0C0C83B2}"/>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大语言模型的基本结构</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06D29190-5D56-BF92-DAB2-0EE206AF855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21DBC42E-12DC-43F1-EF01-808626B83F15}"/>
              </a:ext>
            </a:extLst>
          </p:cNvPr>
          <p:cNvSpPr>
            <a:spLocks noGrp="1"/>
          </p:cNvSpPr>
          <p:nvPr>
            <p:ph type="body" idx="11"/>
          </p:nvPr>
        </p:nvSpPr>
        <p:spPr>
          <a:xfrm>
            <a:off x="4794749" y="2338801"/>
            <a:ext cx="5167298" cy="453113"/>
          </a:xfrm>
        </p:spPr>
        <p:txBody>
          <a:bodyPr/>
          <a:lstStyle/>
          <a:p>
            <a:r>
              <a:rPr lang="zh-CN" altLang="en-US" dirty="0"/>
              <a:t>注意力机制的优化</a:t>
            </a:r>
            <a:endParaRPr lang="en-CN" dirty="0"/>
          </a:p>
        </p:txBody>
      </p:sp>
      <p:sp>
        <p:nvSpPr>
          <p:cNvPr id="6" name="Text Placeholder 5">
            <a:extLst>
              <a:ext uri="{FF2B5EF4-FFF2-40B4-BE49-F238E27FC236}">
                <a16:creationId xmlns:a16="http://schemas.microsoft.com/office/drawing/2014/main" id="{550BDDDE-4E4C-064E-293A-8632D10099B5}"/>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B0427EFB-08EF-AF1B-9664-3E7FF5090C92}"/>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位置编码策略</a:t>
            </a:r>
            <a:endParaRPr lang="en-CN" altLang="zh-CN" dirty="0">
              <a:solidFill>
                <a:schemeClr val="bg1">
                  <a:lumMod val="75000"/>
                </a:schemeClr>
              </a:solidFill>
            </a:endParaRPr>
          </a:p>
        </p:txBody>
      </p:sp>
      <p:sp>
        <p:nvSpPr>
          <p:cNvPr id="8" name="Text Placeholder 7">
            <a:extLst>
              <a:ext uri="{FF2B5EF4-FFF2-40B4-BE49-F238E27FC236}">
                <a16:creationId xmlns:a16="http://schemas.microsoft.com/office/drawing/2014/main" id="{BD96A604-94BB-1D02-3FEC-83FD9186875D}"/>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87D5794-BFD1-35B0-8F94-FA1097FBE490}"/>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长上下文处理策略</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E17D52AB-5A02-2B5A-D48B-7D116F4286AB}"/>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A5CF9433-DAA8-793D-F330-CAE4AB143962}"/>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并行训练策略</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E413E58C-3169-D73D-AADC-8BFC0E32ED31}"/>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3913737313"/>
      </p:ext>
    </p:extLst>
  </p:cSld>
  <p:clrMapOvr>
    <a:masterClrMapping/>
  </p:clrMapOvr>
</p:sld>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4472C4"/>
      </a:accent1>
      <a:accent2>
        <a:srgbClr val="5B9BD5"/>
      </a:accent2>
      <a:accent3>
        <a:srgbClr val="A5A5A5"/>
      </a:accent3>
      <a:accent4>
        <a:srgbClr val="C00000"/>
      </a:accent4>
      <a:accent5>
        <a:srgbClr val="5B9BD5"/>
      </a:accent5>
      <a:accent6>
        <a:srgbClr val="70AD47"/>
      </a:accent6>
      <a:hlink>
        <a:srgbClr val="0563C1"/>
      </a:hlink>
      <a:folHlink>
        <a:srgbClr val="954F72"/>
      </a:folHlink>
    </a:clrScheme>
    <a:fontScheme name="hllm4cnv">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9752</TotalTime>
  <Words>2466</Words>
  <Application>Microsoft Macintosh PowerPoint</Application>
  <PresentationFormat>宽屏</PresentationFormat>
  <Paragraphs>350</Paragraphs>
  <Slides>32</Slides>
  <Notes>31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等线</vt:lpstr>
      <vt:lpstr>微软雅黑</vt:lpstr>
      <vt:lpstr>微软雅黑</vt:lpstr>
      <vt:lpstr>Arial</vt:lpstr>
      <vt:lpstr>Impact</vt:lpstr>
      <vt:lpstr>Wingdings</vt:lpstr>
      <vt:lpstr>Office 主题​​</vt:lpstr>
      <vt:lpstr>PowerPoint 演示文稿</vt:lpstr>
      <vt:lpstr>PowerPoint 演示文稿</vt:lpstr>
      <vt:lpstr>PowerPoint 演示文稿</vt:lpstr>
      <vt:lpstr>大语言模型的基本结构</vt:lpstr>
      <vt:lpstr>大语言模型的基本结构</vt:lpstr>
      <vt:lpstr>大语言模型的基本结构</vt:lpstr>
      <vt:lpstr>大语言模型的基本结构</vt:lpstr>
      <vt:lpstr>大语言模型的基本结构</vt:lpstr>
      <vt:lpstr>PowerPoint 演示文稿</vt:lpstr>
      <vt:lpstr>注意力机制的优化</vt:lpstr>
      <vt:lpstr>注意力机制的优化</vt:lpstr>
      <vt:lpstr>注意力机制的优化</vt:lpstr>
      <vt:lpstr>注意力机制的优化</vt:lpstr>
      <vt:lpstr>PowerPoint 演示文稿</vt:lpstr>
      <vt:lpstr>位置编码策略</vt:lpstr>
      <vt:lpstr>位置编码策略</vt:lpstr>
      <vt:lpstr>位置编码策略</vt:lpstr>
      <vt:lpstr>位置编码策略</vt:lpstr>
      <vt:lpstr>PowerPoint 演示文稿</vt:lpstr>
      <vt:lpstr>长上下文处理策略</vt:lpstr>
      <vt:lpstr>长上下文处理策略</vt:lpstr>
      <vt:lpstr>长上下文处理策略</vt:lpstr>
      <vt:lpstr>长上下文处理策略</vt:lpstr>
      <vt:lpstr>PowerPoint 演示文稿</vt:lpstr>
      <vt:lpstr>并行训练策略</vt:lpstr>
      <vt:lpstr>并行训练策略</vt:lpstr>
      <vt:lpstr>并行训练策略</vt:lpstr>
      <vt:lpstr>并行训练策略</vt:lpstr>
      <vt:lpstr>并行训练策略</vt:lpstr>
      <vt:lpstr>并行训练策略</vt:lpstr>
      <vt:lpstr>参考书</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QH</dc:creator>
  <cp:lastModifiedBy>Yiming</cp:lastModifiedBy>
  <cp:revision>806</cp:revision>
  <dcterms:created xsi:type="dcterms:W3CDTF">2020-10-10T02:02:30Z</dcterms:created>
  <dcterms:modified xsi:type="dcterms:W3CDTF">2025-04-13T07:05:27Z</dcterms:modified>
</cp:coreProperties>
</file>